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22" Type="http://schemas.openxmlformats.org/officeDocument/2006/relationships/slide" Target="slides/slide16.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24" Type="http://schemas.openxmlformats.org/officeDocument/2006/relationships/slide" Target="slides/slide18.xml"/><Relationship Id="rId12" Type="http://schemas.openxmlformats.org/officeDocument/2006/relationships/slide" Target="slides/slide6.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2.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2" name="Google Shape;202;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9" name="Google Shape;209;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Often times people get caught up in details of coaching cues – that often become dogma - versus understanding the true fundamental.</a:t>
            </a:r>
            <a:endParaRPr/>
          </a:p>
          <a:p>
            <a:pPr indent="0" lvl="0" marL="0" rtl="0" algn="l">
              <a:spcBef>
                <a:spcPts val="0"/>
              </a:spcBef>
              <a:spcAft>
                <a:spcPts val="0"/>
              </a:spcAft>
              <a:buSzPts val="1800"/>
              <a:buNone/>
            </a:pPr>
            <a:r>
              <a:rPr lang="en-US"/>
              <a:t>Explain that coaching cue are great – not negative.  But that it is important to recognize the ultimate goal, and that the coaching cues are merely one way to accomplish the goal of improving performance of a specific fundamental.  </a:t>
            </a:r>
            <a:endParaRPr/>
          </a:p>
          <a:p>
            <a:pPr indent="0" lvl="0" marL="0" rtl="0" algn="l">
              <a:spcBef>
                <a:spcPts val="0"/>
              </a:spcBef>
              <a:spcAft>
                <a:spcPts val="0"/>
              </a:spcAft>
              <a:buSzPts val="1800"/>
              <a:buNone/>
            </a:pPr>
            <a:r>
              <a:rPr lang="en-US"/>
              <a:t>This slide is an example of how information gets passed along and gets changed along the way until the original meaning has little to do with the understanding at the end.  The coach may have been coaching a fundamental and using a coaching to cue to accomplish that.  At the end, the coaching cue gets erroneously interpreted as the important thing to do or to remember.  </a:t>
            </a:r>
            <a:endParaRPr/>
          </a:p>
          <a:p>
            <a:pPr indent="0" lvl="0" marL="0" rtl="0" algn="l">
              <a:spcBef>
                <a:spcPts val="0"/>
              </a:spcBef>
              <a:spcAft>
                <a:spcPts val="0"/>
              </a:spcAft>
              <a:buSzPts val="1800"/>
              <a:buNone/>
            </a:pPr>
            <a:r>
              <a:rPr lang="en-US"/>
              <a:t>Examples of those Coaching Cue vs. fundamental?  Face downhill.  Vertical Femurs.  Lift the Inside Hip.  Long leg, Short leg.  Move to little toe edge.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
        <p:nvSpPr>
          <p:cNvPr id="106" name="Google Shape;10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7" name="Google Shape;107;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3" name="Google Shape;113;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Through that process, and through interacting, we realized that our diversity was our strength -- and our weakness.  We identified many good types of skiing, but had not clearly defined our beliefs about any.  </a:t>
            </a:r>
            <a:endParaRPr/>
          </a:p>
          <a:p>
            <a:pPr indent="0" lvl="0" marL="0" rtl="0" algn="l">
              <a:spcBef>
                <a:spcPts val="0"/>
              </a:spcBef>
              <a:spcAft>
                <a:spcPts val="0"/>
              </a:spcAft>
              <a:buSzPts val="1800"/>
              <a:buNone/>
            </a:pPr>
            <a:r>
              <a:rPr lang="en-US"/>
              <a:t>We recognized that it was important to identify the difference between coaching cues or personal biases and  “truths” or fundamentals of GREAT skiing.</a:t>
            </a:r>
            <a:endParaRPr/>
          </a:p>
          <a:p>
            <a:pPr indent="0" lvl="0" marL="0" rtl="0" algn="l">
              <a:spcBef>
                <a:spcPts val="0"/>
              </a:spcBef>
              <a:spcAft>
                <a:spcPts val="0"/>
              </a:spcAft>
              <a:buSzPts val="1800"/>
              <a:buNone/>
            </a:pPr>
            <a:r>
              <a:rPr lang="en-US"/>
              <a:t>We came up with 5 things that we value as essential to GREAT skiing.  Performance Outcomes BUT also a BASE to go explore things. </a:t>
            </a:r>
            <a:endParaRPr/>
          </a:p>
          <a:p>
            <a:pPr indent="0" lvl="0" marL="0" rtl="0" algn="l">
              <a:spcBef>
                <a:spcPts val="0"/>
              </a:spcBef>
              <a:spcAft>
                <a:spcPts val="0"/>
              </a:spcAft>
              <a:buSzPts val="1800"/>
              <a:buNone/>
            </a:pPr>
            <a:r>
              <a:rPr lang="en-US"/>
              <a:t>This process of defining fundamentals evolved over years.  From a worksheet that was largely based on coaching cues and personal biases to 5 fundamentals that we believe are critical to good skiing.  Things that define GREAT skiing for us.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
        <p:nvSpPr>
          <p:cNvPr id="127" name="Google Shape;12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 name="Google Shape;128;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The Skills Concept has to do with the action of the skis.  There are THREE ways to move them.  We can twist them, tip them, or bend them.  Hence, we have R, E, and P.  </a:t>
            </a:r>
            <a:endParaRPr/>
          </a:p>
          <a:p>
            <a:pPr indent="0" lvl="0" marL="0" rtl="0" algn="l">
              <a:spcBef>
                <a:spcPts val="0"/>
              </a:spcBef>
              <a:spcAft>
                <a:spcPts val="0"/>
              </a:spcAft>
              <a:buSzPts val="1800"/>
              <a:buNone/>
            </a:pPr>
            <a:r>
              <a:rPr lang="en-US"/>
              <a:t>Of course there are associated body movements that we do to effect the action of the skis, I.E, we twist our legs to twist the skis, etc.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
        <p:nvSpPr>
          <p:cNvPr id="136" name="Google Shape;13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7" name="Google Shape;137;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114300" lvl="0" marL="228600" rtl="0" algn="l">
              <a:spcBef>
                <a:spcPts val="0"/>
              </a:spcBef>
              <a:spcAft>
                <a:spcPts val="0"/>
              </a:spcAft>
              <a:buSzPts val="1800"/>
              <a:buChar char="•"/>
            </a:pPr>
            <a:r>
              <a:rPr lang="en-US"/>
              <a:t> Bar Argument</a:t>
            </a:r>
            <a:endParaRPr/>
          </a:p>
          <a:p>
            <a:pPr indent="-114300" lvl="0" marL="228600" rtl="0" algn="l">
              <a:spcBef>
                <a:spcPts val="0"/>
              </a:spcBef>
              <a:spcAft>
                <a:spcPts val="0"/>
              </a:spcAft>
              <a:buSzPts val="1800"/>
              <a:buChar char="•"/>
            </a:pPr>
            <a:r>
              <a:rPr lang="en-US"/>
              <a:t> Explain different between outcome or source – must be in balance in order to effectively apply skills AND effectively applying 3 skills will put you into balance.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4" name="Shape 14"/>
        <p:cNvGrpSpPr/>
        <p:nvPr/>
      </p:nvGrpSpPr>
      <p:grpSpPr>
        <a:xfrm>
          <a:off x="0" y="0"/>
          <a:ext cx="0" cy="0"/>
          <a:chOff x="0" y="0"/>
          <a:chExt cx="0" cy="0"/>
        </a:xfrm>
      </p:grpSpPr>
      <p:sp>
        <p:nvSpPr>
          <p:cNvPr id="15" name="Google Shape;15;p2"/>
          <p:cNvSpPr txBox="1"/>
          <p:nvPr>
            <p:ph idx="1" type="subTitle"/>
          </p:nvPr>
        </p:nvSpPr>
        <p:spPr>
          <a:xfrm>
            <a:off x="1524000" y="3660777"/>
            <a:ext cx="6083300" cy="466820"/>
          </a:xfrm>
          <a:prstGeom prst="rect">
            <a:avLst/>
          </a:prstGeom>
          <a:noFill/>
          <a:ln>
            <a:noFill/>
          </a:ln>
        </p:spPr>
        <p:txBody>
          <a:bodyPr anchorCtr="0" anchor="t" bIns="0" lIns="0" spcFirstLastPara="1" rIns="0" wrap="square" tIns="0">
            <a:noAutofit/>
          </a:bodyPr>
          <a:lstStyle>
            <a:lvl1pPr lvl="0" algn="ctr">
              <a:spcBef>
                <a:spcPts val="320"/>
              </a:spcBef>
              <a:spcAft>
                <a:spcPts val="0"/>
              </a:spcAft>
              <a:buClr>
                <a:srgbClr val="164A59"/>
              </a:buClr>
              <a:buSzPts val="1600"/>
              <a:buFont typeface="Arial"/>
              <a:buNone/>
              <a:defRPr b="1" sz="1600" cap="none">
                <a:solidFill>
                  <a:srgbClr val="164A59"/>
                </a:solidFill>
              </a:defRPr>
            </a:lvl1pPr>
            <a:lvl2pPr lvl="1" algn="ctr">
              <a:spcBef>
                <a:spcPts val="560"/>
              </a:spcBef>
              <a:spcAft>
                <a:spcPts val="0"/>
              </a:spcAft>
              <a:buClr>
                <a:srgbClr val="888888"/>
              </a:buClr>
              <a:buSzPts val="2800"/>
              <a:buFont typeface="Arial"/>
              <a:buNone/>
              <a:defRPr>
                <a:solidFill>
                  <a:srgbClr val="888888"/>
                </a:solidFill>
              </a:defRPr>
            </a:lvl2pPr>
            <a:lvl3pPr lvl="2" algn="ctr">
              <a:spcBef>
                <a:spcPts val="480"/>
              </a:spcBef>
              <a:spcAft>
                <a:spcPts val="0"/>
              </a:spcAft>
              <a:buClr>
                <a:srgbClr val="888888"/>
              </a:buClr>
              <a:buSzPts val="2400"/>
              <a:buFont typeface="Arial"/>
              <a:buNone/>
              <a:defRPr>
                <a:solidFill>
                  <a:srgbClr val="888888"/>
                </a:solidFill>
              </a:defRPr>
            </a:lvl3pPr>
            <a:lvl4pPr lvl="3" algn="ctr">
              <a:spcBef>
                <a:spcPts val="400"/>
              </a:spcBef>
              <a:spcAft>
                <a:spcPts val="0"/>
              </a:spcAft>
              <a:buClr>
                <a:srgbClr val="888888"/>
              </a:buClr>
              <a:buSzPts val="2000"/>
              <a:buFont typeface="Arial"/>
              <a:buNone/>
              <a:defRPr>
                <a:solidFill>
                  <a:srgbClr val="888888"/>
                </a:solidFill>
              </a:defRPr>
            </a:lvl4pPr>
            <a:lvl5pPr lvl="4" algn="ctr">
              <a:spcBef>
                <a:spcPts val="400"/>
              </a:spcBef>
              <a:spcAft>
                <a:spcPts val="0"/>
              </a:spcAft>
              <a:buClr>
                <a:srgbClr val="888888"/>
              </a:buClr>
              <a:buSzPts val="2000"/>
              <a:buFont typeface="Arial"/>
              <a:buNone/>
              <a:defRPr>
                <a:solidFill>
                  <a:srgbClr val="888888"/>
                </a:solidFill>
              </a:defRPr>
            </a:lvl5pPr>
            <a:lvl6pPr lvl="5" algn="ctr">
              <a:spcBef>
                <a:spcPts val="400"/>
              </a:spcBef>
              <a:spcAft>
                <a:spcPts val="0"/>
              </a:spcAft>
              <a:buClr>
                <a:srgbClr val="888888"/>
              </a:buClr>
              <a:buSzPts val="2000"/>
              <a:buFont typeface="Arial"/>
              <a:buNone/>
              <a:defRPr>
                <a:solidFill>
                  <a:srgbClr val="888888"/>
                </a:solidFill>
              </a:defRPr>
            </a:lvl6pPr>
            <a:lvl7pPr lvl="6" algn="ctr">
              <a:spcBef>
                <a:spcPts val="400"/>
              </a:spcBef>
              <a:spcAft>
                <a:spcPts val="0"/>
              </a:spcAft>
              <a:buClr>
                <a:srgbClr val="888888"/>
              </a:buClr>
              <a:buSzPts val="2000"/>
              <a:buFont typeface="Arial"/>
              <a:buNone/>
              <a:defRPr>
                <a:solidFill>
                  <a:srgbClr val="888888"/>
                </a:solidFill>
              </a:defRPr>
            </a:lvl7pPr>
            <a:lvl8pPr lvl="7" algn="ctr">
              <a:spcBef>
                <a:spcPts val="400"/>
              </a:spcBef>
              <a:spcAft>
                <a:spcPts val="0"/>
              </a:spcAft>
              <a:buClr>
                <a:srgbClr val="888888"/>
              </a:buClr>
              <a:buSzPts val="2000"/>
              <a:buFont typeface="Arial"/>
              <a:buNone/>
              <a:defRPr>
                <a:solidFill>
                  <a:srgbClr val="888888"/>
                </a:solidFill>
              </a:defRPr>
            </a:lvl8pPr>
            <a:lvl9pPr lvl="8" algn="ctr">
              <a:spcBef>
                <a:spcPts val="400"/>
              </a:spcBef>
              <a:spcAft>
                <a:spcPts val="0"/>
              </a:spcAft>
              <a:buClr>
                <a:srgbClr val="888888"/>
              </a:buClr>
              <a:buSzPts val="2000"/>
              <a:buFont typeface="Arial"/>
              <a:buNone/>
              <a:defRPr>
                <a:solidFill>
                  <a:srgbClr val="88888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70" name="Shape 70"/>
        <p:cNvGrpSpPr/>
        <p:nvPr/>
      </p:nvGrpSpPr>
      <p:grpSpPr>
        <a:xfrm>
          <a:off x="0" y="0"/>
          <a:ext cx="0" cy="0"/>
          <a:chOff x="0" y="0"/>
          <a:chExt cx="0" cy="0"/>
        </a:xfrm>
      </p:grpSpPr>
      <p:sp>
        <p:nvSpPr>
          <p:cNvPr id="71" name="Google Shape;71;p1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2" name="Google Shape;72;p1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73" name="Google Shape;73;p1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74" name="Google Shape;74;p1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75" name="Google Shape;75;p1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76" name="Google Shape;76;p1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79" name="Shape 79"/>
        <p:cNvGrpSpPr/>
        <p:nvPr/>
      </p:nvGrpSpPr>
      <p:grpSpPr>
        <a:xfrm>
          <a:off x="0" y="0"/>
          <a:ext cx="0" cy="0"/>
          <a:chOff x="0" y="0"/>
          <a:chExt cx="0" cy="0"/>
        </a:xfrm>
      </p:grpSpPr>
      <p:sp>
        <p:nvSpPr>
          <p:cNvPr id="80" name="Google Shape;80;p1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1" name="Google Shape;81;p1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82" name="Google Shape;82;p1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85" name="Shape 85"/>
        <p:cNvGrpSpPr/>
        <p:nvPr/>
      </p:nvGrpSpPr>
      <p:grpSpPr>
        <a:xfrm>
          <a:off x="0" y="0"/>
          <a:ext cx="0" cy="0"/>
          <a:chOff x="0" y="0"/>
          <a:chExt cx="0" cy="0"/>
        </a:xfrm>
      </p:grpSpPr>
      <p:sp>
        <p:nvSpPr>
          <p:cNvPr id="86" name="Google Shape;86;p1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7" name="Google Shape;87;p1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88" name="Google Shape;88;p1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22" name="Shape 22"/>
        <p:cNvGrpSpPr/>
        <p:nvPr/>
      </p:nvGrpSpPr>
      <p:grpSpPr>
        <a:xfrm>
          <a:off x="0" y="0"/>
          <a:ext cx="0" cy="0"/>
          <a:chOff x="0" y="0"/>
          <a:chExt cx="0" cy="0"/>
        </a:xfrm>
      </p:grpSpPr>
      <p:sp>
        <p:nvSpPr>
          <p:cNvPr id="23" name="Google Shape;23;p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26" name="Shape 26"/>
        <p:cNvGrpSpPr/>
        <p:nvPr/>
      </p:nvGrpSpPr>
      <p:grpSpPr>
        <a:xfrm>
          <a:off x="0" y="0"/>
          <a:ext cx="0" cy="0"/>
          <a:chOff x="0" y="0"/>
          <a:chExt cx="0" cy="0"/>
        </a:xfrm>
      </p:grpSpPr>
      <p:sp>
        <p:nvSpPr>
          <p:cNvPr id="27" name="Google Shape;27;p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 name="Google Shape;28;p5"/>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9" name="Google Shape;29;p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30" name="Google Shape;30;p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5" name="Google Shape;35;p6"/>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6" name="Google Shape;36;p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9" name="Shape 39"/>
        <p:cNvGrpSpPr/>
        <p:nvPr/>
      </p:nvGrpSpPr>
      <p:grpSpPr>
        <a:xfrm>
          <a:off x="0" y="0"/>
          <a:ext cx="0" cy="0"/>
          <a:chOff x="0" y="0"/>
          <a:chExt cx="0" cy="0"/>
        </a:xfrm>
      </p:grpSpPr>
      <p:sp>
        <p:nvSpPr>
          <p:cNvPr id="40" name="Google Shape;40;p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1" name="Google Shape;41;p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42" name="Google Shape;42;p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43" name="Google Shape;43;p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46" name="Shape 46"/>
        <p:cNvGrpSpPr/>
        <p:nvPr/>
      </p:nvGrpSpPr>
      <p:grpSpPr>
        <a:xfrm>
          <a:off x="0" y="0"/>
          <a:ext cx="0" cy="0"/>
          <a:chOff x="0" y="0"/>
          <a:chExt cx="0" cy="0"/>
        </a:xfrm>
      </p:grpSpPr>
      <p:sp>
        <p:nvSpPr>
          <p:cNvPr id="47" name="Google Shape;47;p8"/>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 name="Google Shape;48;p8"/>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9" name="Google Shape;49;p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52" name="Shape 52"/>
        <p:cNvGrpSpPr/>
        <p:nvPr/>
      </p:nvGrpSpPr>
      <p:grpSpPr>
        <a:xfrm>
          <a:off x="0" y="0"/>
          <a:ext cx="0" cy="0"/>
          <a:chOff x="0" y="0"/>
          <a:chExt cx="0" cy="0"/>
        </a:xfrm>
      </p:grpSpPr>
      <p:sp>
        <p:nvSpPr>
          <p:cNvPr id="53" name="Google Shape;53;p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4" name="Google Shape;54;p9"/>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5" name="Google Shape;55;p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8" name="Shape 58"/>
        <p:cNvGrpSpPr/>
        <p:nvPr/>
      </p:nvGrpSpPr>
      <p:grpSpPr>
        <a:xfrm>
          <a:off x="0" y="0"/>
          <a:ext cx="0" cy="0"/>
          <a:chOff x="0" y="0"/>
          <a:chExt cx="0" cy="0"/>
        </a:xfrm>
      </p:grpSpPr>
      <p:sp>
        <p:nvSpPr>
          <p:cNvPr id="59" name="Google Shape;59;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 name="Google Shape;60;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61" name="Google Shape;61;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62" name="Google Shape;62;p1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65" name="Shape 65"/>
        <p:cNvGrpSpPr/>
        <p:nvPr/>
      </p:nvGrpSpPr>
      <p:grpSpPr>
        <a:xfrm>
          <a:off x="0" y="0"/>
          <a:ext cx="0" cy="0"/>
          <a:chOff x="0" y="0"/>
          <a:chExt cx="0" cy="0"/>
        </a:xfrm>
      </p:grpSpPr>
      <p:sp>
        <p:nvSpPr>
          <p:cNvPr id="66" name="Google Shape;66;p1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1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2.png"/><Relationship Id="rId3" Type="http://schemas.openxmlformats.org/officeDocument/2006/relationships/slideLayout" Target="../slideLayouts/slideLayout1.xml"/><Relationship Id="rId4"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2" Type="http://schemas.openxmlformats.org/officeDocument/2006/relationships/theme" Target="../theme/theme3.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0" l="0" r="0" t="0"/>
          <a:stretch/>
        </p:blipFill>
        <p:spPr>
          <a:xfrm>
            <a:off x="-3175" y="6137275"/>
            <a:ext cx="9153525" cy="736600"/>
          </a:xfrm>
          <a:prstGeom prst="rect">
            <a:avLst/>
          </a:prstGeom>
          <a:noFill/>
          <a:ln>
            <a:noFill/>
          </a:ln>
        </p:spPr>
      </p:pic>
      <p:pic>
        <p:nvPicPr>
          <p:cNvPr descr="PSIA-357 PowerpointTemplates_R4.png" id="11" name="Google Shape;11;p1"/>
          <p:cNvPicPr preferRelativeResize="0"/>
          <p:nvPr/>
        </p:nvPicPr>
        <p:blipFill rotWithShape="1">
          <a:blip r:embed="rId2">
            <a:alphaModFix/>
          </a:blip>
          <a:srcRect b="0" l="0" r="0" t="0"/>
          <a:stretch/>
        </p:blipFill>
        <p:spPr>
          <a:xfrm>
            <a:off x="1866900" y="2471737"/>
            <a:ext cx="5495925" cy="1041400"/>
          </a:xfrm>
          <a:prstGeom prst="rect">
            <a:avLst/>
          </a:prstGeom>
          <a:noFill/>
          <a:ln>
            <a:noFill/>
          </a:ln>
        </p:spPr>
      </p:pic>
      <p:sp>
        <p:nvSpPr>
          <p:cNvPr id="12" name="Google Shape;12;p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3" name="Google Shape;13;p1"/>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 name="Shape 16"/>
        <p:cNvGrpSpPr/>
        <p:nvPr/>
      </p:nvGrpSpPr>
      <p:grpSpPr>
        <a:xfrm>
          <a:off x="0" y="0"/>
          <a:ext cx="0" cy="0"/>
          <a:chOff x="0" y="0"/>
          <a:chExt cx="0" cy="0"/>
        </a:xfrm>
      </p:grpSpPr>
      <p:sp>
        <p:nvSpPr>
          <p:cNvPr id="17" name="Google Shape;17;p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8" name="Google Shape;18;p3"/>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 name="Google Shape;19;p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 name="Google Shape;20;p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 name="Google Shape;21;p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5"/>
          <p:cNvSpPr txBox="1"/>
          <p:nvPr>
            <p:ph idx="1" type="subTitle"/>
          </p:nvPr>
        </p:nvSpPr>
        <p:spPr>
          <a:xfrm>
            <a:off x="1524000" y="3660775"/>
            <a:ext cx="6083300" cy="466725"/>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rgbClr val="164A59"/>
              </a:buClr>
              <a:buSzPts val="1600"/>
              <a:buFont typeface="Arial"/>
              <a:buNone/>
            </a:pPr>
            <a:r>
              <a:rPr b="1" i="0" lang="en-US" sz="1600" u="none">
                <a:solidFill>
                  <a:srgbClr val="164A59"/>
                </a:solidFill>
                <a:latin typeface="Arial"/>
                <a:ea typeface="Arial"/>
                <a:cs typeface="Arial"/>
                <a:sym typeface="Arial"/>
              </a:rPr>
              <a:t>TECHNICAL PRESENTATION  </a:t>
            </a:r>
            <a:r>
              <a:rPr b="0" i="0" lang="en-US" sz="1600" u="none">
                <a:solidFill>
                  <a:srgbClr val="164A59"/>
                </a:solidFill>
                <a:latin typeface="Arial"/>
                <a:ea typeface="Arial"/>
                <a:cs typeface="Arial"/>
                <a:sym typeface="Arial"/>
              </a:rPr>
              <a:t>|</a:t>
            </a:r>
            <a:r>
              <a:rPr b="1" i="0" lang="en-US" sz="1600" u="none">
                <a:solidFill>
                  <a:srgbClr val="164A59"/>
                </a:solidFill>
                <a:latin typeface="Arial"/>
                <a:ea typeface="Arial"/>
                <a:cs typeface="Arial"/>
                <a:sym typeface="Arial"/>
              </a:rPr>
              <a:t>  09.09.2015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txBox="1"/>
          <p:nvPr>
            <p:ph idx="4294967295" type="title"/>
          </p:nvPr>
        </p:nvSpPr>
        <p:spPr>
          <a:xfrm>
            <a:off x="457200" y="3048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000"/>
              <a:buFont typeface="Arial"/>
              <a:buNone/>
            </a:pPr>
            <a:r>
              <a:rPr b="0" i="0" lang="en-US" sz="4000" u="none" cap="none" strike="noStrike">
                <a:solidFill>
                  <a:schemeClr val="dk2"/>
                </a:solidFill>
                <a:latin typeface="Arial"/>
                <a:ea typeface="Arial"/>
                <a:cs typeface="Arial"/>
                <a:sym typeface="Arial"/>
              </a:rPr>
              <a:t>5 Fundamentals</a:t>
            </a:r>
            <a:br>
              <a:rPr b="0" i="0" lang="en-US" sz="4000" u="none" cap="none" strike="noStrike">
                <a:solidFill>
                  <a:schemeClr val="dk2"/>
                </a:solidFill>
                <a:latin typeface="Arial"/>
                <a:ea typeface="Arial"/>
                <a:cs typeface="Arial"/>
                <a:sym typeface="Arial"/>
              </a:rPr>
            </a:br>
            <a:r>
              <a:rPr b="0" i="0" lang="en-US" sz="4000" u="none" cap="none" strike="noStrike">
                <a:solidFill>
                  <a:schemeClr val="dk2"/>
                </a:solidFill>
                <a:latin typeface="Arial"/>
                <a:ea typeface="Arial"/>
                <a:cs typeface="Arial"/>
                <a:sym typeface="Arial"/>
              </a:rPr>
              <a:t>of </a:t>
            </a:r>
            <a:r>
              <a:rPr b="0" i="0" lang="en-US" sz="4000" u="none" cap="none" strike="noStrike">
                <a:solidFill>
                  <a:srgbClr val="FF0000"/>
                </a:solidFill>
                <a:latin typeface="Arial"/>
                <a:ea typeface="Arial"/>
                <a:cs typeface="Arial"/>
                <a:sym typeface="Arial"/>
              </a:rPr>
              <a:t>Great </a:t>
            </a:r>
            <a:r>
              <a:rPr b="0" i="0" lang="en-US" sz="4000" u="none" cap="none" strike="noStrike">
                <a:solidFill>
                  <a:schemeClr val="dk1"/>
                </a:solidFill>
                <a:latin typeface="Arial"/>
                <a:ea typeface="Arial"/>
                <a:cs typeface="Arial"/>
                <a:sym typeface="Arial"/>
              </a:rPr>
              <a:t>Sk</a:t>
            </a:r>
            <a:r>
              <a:rPr b="0" i="0" lang="en-US" sz="4000" u="none" cap="none" strike="noStrike">
                <a:solidFill>
                  <a:schemeClr val="dk2"/>
                </a:solidFill>
                <a:latin typeface="Arial"/>
                <a:ea typeface="Arial"/>
                <a:cs typeface="Arial"/>
                <a:sym typeface="Arial"/>
              </a:rPr>
              <a:t>iing</a:t>
            </a:r>
            <a:br>
              <a:rPr b="0" i="0" lang="en-US" sz="4000" u="none" cap="none" strike="noStrike">
                <a:solidFill>
                  <a:schemeClr val="dk2"/>
                </a:solidFill>
                <a:latin typeface="Arial"/>
                <a:ea typeface="Arial"/>
                <a:cs typeface="Arial"/>
                <a:sym typeface="Arial"/>
              </a:rPr>
            </a:br>
            <a:endParaRPr/>
          </a:p>
        </p:txBody>
      </p:sp>
      <p:sp>
        <p:nvSpPr>
          <p:cNvPr id="161" name="Google Shape;161;p24"/>
          <p:cNvSpPr txBox="1"/>
          <p:nvPr>
            <p:ph idx="4294967295"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609600" lvl="0" marL="609600" marR="0" rtl="0" algn="l">
              <a:lnSpc>
                <a:spcPct val="90000"/>
              </a:lnSpc>
              <a:spcBef>
                <a:spcPts val="0"/>
              </a:spcBef>
              <a:spcAft>
                <a:spcPts val="0"/>
              </a:spcAft>
              <a:buClr>
                <a:schemeClr val="dk1"/>
              </a:buClr>
              <a:buSzPts val="2800"/>
              <a:buFont typeface="Arial"/>
              <a:buAutoNum type="arabicPeriod" startAt="5"/>
            </a:pPr>
            <a:r>
              <a:rPr b="0" i="0" lang="en-US" sz="2800" u="none" cap="none" strike="noStrike">
                <a:solidFill>
                  <a:schemeClr val="dk1"/>
                </a:solidFill>
                <a:latin typeface="Arial"/>
                <a:ea typeface="Arial"/>
                <a:cs typeface="Arial"/>
                <a:sym typeface="Arial"/>
              </a:rPr>
              <a:t>Regulate the magnitude of pressure created through ski/snow interaction.</a:t>
            </a:r>
            <a:endParaRPr/>
          </a:p>
          <a:p>
            <a:pPr indent="-431800" lvl="0" marL="609600" marR="0" rtl="0" algn="l">
              <a:lnSpc>
                <a:spcPct val="90000"/>
              </a:lnSpc>
              <a:spcBef>
                <a:spcPts val="56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165100" lvl="0" marL="342900" marR="0" rtl="0" algn="l">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p:txBody>
      </p:sp>
      <p:pic>
        <p:nvPicPr>
          <p:cNvPr id="162" name="Google Shape;162;p24"/>
          <p:cNvPicPr preferRelativeResize="0"/>
          <p:nvPr/>
        </p:nvPicPr>
        <p:blipFill rotWithShape="1">
          <a:blip r:embed="rId3">
            <a:alphaModFix/>
          </a:blip>
          <a:srcRect b="0" l="0" r="0" t="0"/>
          <a:stretch/>
        </p:blipFill>
        <p:spPr>
          <a:xfrm>
            <a:off x="457200" y="2514600"/>
            <a:ext cx="8077200" cy="4379912"/>
          </a:xfrm>
          <a:prstGeom prst="rect">
            <a:avLst/>
          </a:prstGeom>
          <a:noFill/>
          <a:ln>
            <a:noFill/>
          </a:ln>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5"/>
          <p:cNvSpPr txBox="1"/>
          <p:nvPr>
            <p:ph idx="4294967295" type="title"/>
          </p:nvPr>
        </p:nvSpPr>
        <p:spPr>
          <a:xfrm>
            <a:off x="425450" y="438150"/>
            <a:ext cx="83820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000"/>
              <a:buFont typeface="Arial"/>
              <a:buNone/>
            </a:pPr>
            <a:r>
              <a:rPr b="0" i="0" lang="en-US" sz="4000" u="none" cap="none" strike="noStrike">
                <a:solidFill>
                  <a:schemeClr val="dk2"/>
                </a:solidFill>
                <a:latin typeface="Arial"/>
                <a:ea typeface="Arial"/>
                <a:cs typeface="Arial"/>
                <a:sym typeface="Arial"/>
              </a:rPr>
              <a:t>5 Fundamentals of </a:t>
            </a:r>
            <a:r>
              <a:rPr b="0" i="0" lang="en-US" sz="4000" u="none" cap="none" strike="noStrike">
                <a:solidFill>
                  <a:srgbClr val="FF0000"/>
                </a:solidFill>
                <a:latin typeface="Arial"/>
                <a:ea typeface="Arial"/>
                <a:cs typeface="Arial"/>
                <a:sym typeface="Arial"/>
              </a:rPr>
              <a:t>Great</a:t>
            </a:r>
            <a:r>
              <a:rPr b="0" i="0" lang="en-US" sz="4000" u="none" cap="none" strike="noStrike">
                <a:solidFill>
                  <a:schemeClr val="dk2"/>
                </a:solidFill>
                <a:latin typeface="Arial"/>
                <a:ea typeface="Arial"/>
                <a:cs typeface="Arial"/>
                <a:sym typeface="Arial"/>
              </a:rPr>
              <a:t> Skiing</a:t>
            </a:r>
            <a:br>
              <a:rPr b="0" i="0" lang="en-US" sz="4000" u="none" cap="none" strike="noStrike">
                <a:solidFill>
                  <a:schemeClr val="dk2"/>
                </a:solidFill>
                <a:latin typeface="Arial"/>
                <a:ea typeface="Arial"/>
                <a:cs typeface="Arial"/>
                <a:sym typeface="Arial"/>
              </a:rPr>
            </a:br>
            <a:endParaRPr/>
          </a:p>
        </p:txBody>
      </p:sp>
      <p:sp>
        <p:nvSpPr>
          <p:cNvPr id="168" name="Google Shape;168;p25"/>
          <p:cNvSpPr txBox="1"/>
          <p:nvPr>
            <p:ph idx="4294967295"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609600" lvl="0" marL="609600" marR="0" rtl="0" algn="l">
              <a:lnSpc>
                <a:spcPct val="90000"/>
              </a:lnSpc>
              <a:spcBef>
                <a:spcPts val="0"/>
              </a:spcBef>
              <a:spcAft>
                <a:spcPts val="0"/>
              </a:spcAft>
              <a:buClr>
                <a:schemeClr val="dk1"/>
              </a:buClr>
              <a:buSzPts val="2800"/>
              <a:buFont typeface="Arial"/>
              <a:buAutoNum type="arabicPeriod"/>
            </a:pPr>
            <a:r>
              <a:rPr b="0" i="0" lang="en-US" sz="2800" u="none">
                <a:solidFill>
                  <a:schemeClr val="dk1"/>
                </a:solidFill>
                <a:latin typeface="Arial"/>
                <a:ea typeface="Arial"/>
                <a:cs typeface="Arial"/>
                <a:sym typeface="Arial"/>
              </a:rPr>
              <a:t>Control the relationship of the CM to the BoS to direct pressure along the length of the ski</a:t>
            </a:r>
            <a:endParaRPr/>
          </a:p>
          <a:p>
            <a:pPr indent="-609600" lvl="0" marL="609600" marR="0" rtl="0" algn="l">
              <a:lnSpc>
                <a:spcPct val="9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2.	Control pressure from ski to ski and direct pressure to the outside ski.</a:t>
            </a:r>
            <a:endParaRPr/>
          </a:p>
          <a:p>
            <a:pPr indent="-609600" lvl="0" marL="609600" marR="0" rtl="0" algn="l">
              <a:lnSpc>
                <a:spcPct val="9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3.	Control edge angles through a combination of inclination and angulation. </a:t>
            </a:r>
            <a:endParaRPr/>
          </a:p>
          <a:p>
            <a:pPr indent="-609600" lvl="0" marL="609600" marR="0" rtl="0" algn="l">
              <a:lnSpc>
                <a:spcPct val="9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4.	Control the skis’ rotation with leg rotation, separate from the upper body.</a:t>
            </a:r>
            <a:endParaRPr/>
          </a:p>
          <a:p>
            <a:pPr indent="-609600" lvl="0" marL="609600" marR="0" rtl="0" algn="l">
              <a:lnSpc>
                <a:spcPct val="9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5.	Regulate the magnitude of pressure created through ski/snow interaction.</a:t>
            </a:r>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6"/>
          <p:cNvSpPr txBox="1"/>
          <p:nvPr>
            <p:ph type="title"/>
          </p:nvPr>
        </p:nvSpPr>
        <p:spPr>
          <a:xfrm>
            <a:off x="457200" y="3048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Skills Concept</a:t>
            </a:r>
            <a:endParaRPr/>
          </a:p>
        </p:txBody>
      </p:sp>
      <p:sp>
        <p:nvSpPr>
          <p:cNvPr id="174" name="Google Shape;174;p26"/>
          <p:cNvSpPr txBox="1"/>
          <p:nvPr>
            <p:ph idx="1" type="body"/>
          </p:nvPr>
        </p:nvSpPr>
        <p:spPr>
          <a:xfrm>
            <a:off x="304800" y="1447800"/>
            <a:ext cx="8229600" cy="45259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Allows us to look at </a:t>
            </a:r>
            <a:r>
              <a:rPr b="0" i="0" lang="en-US" sz="3200" u="none">
                <a:solidFill>
                  <a:srgbClr val="FF0000"/>
                </a:solidFill>
                <a:latin typeface="Arial"/>
                <a:ea typeface="Arial"/>
                <a:cs typeface="Arial"/>
                <a:sym typeface="Arial"/>
              </a:rPr>
              <a:t>ALL</a:t>
            </a:r>
            <a:r>
              <a:rPr b="0" i="0" lang="en-US" sz="3200" u="none">
                <a:solidFill>
                  <a:schemeClr val="dk1"/>
                </a:solidFill>
                <a:latin typeface="Arial"/>
                <a:ea typeface="Arial"/>
                <a:cs typeface="Arial"/>
                <a:sym typeface="Arial"/>
              </a:rPr>
              <a:t> skiing </a:t>
            </a:r>
            <a:endParaRPr/>
          </a:p>
          <a:p>
            <a:pPr indent="-342900" lvl="0" marL="34290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Rotational control</a:t>
            </a:r>
            <a:endParaRPr/>
          </a:p>
          <a:p>
            <a:pPr indent="-342900" lvl="0" marL="34290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Edge control</a:t>
            </a:r>
            <a:endParaRPr/>
          </a:p>
          <a:p>
            <a:pPr indent="-342900" lvl="0" marL="34290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Pressure control</a:t>
            </a:r>
            <a:endParaRPr/>
          </a:p>
          <a:p>
            <a:pPr indent="-285750" lvl="1" marL="742950" rtl="0" algn="l">
              <a:lnSpc>
                <a:spcPct val="100000"/>
              </a:lnSpc>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a:p>
            <a:pPr indent="-285750" lvl="1" marL="742950" rtl="0" algn="l">
              <a:lnSpc>
                <a:spcPct val="100000"/>
              </a:lnSpc>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a:p>
            <a:pPr indent="-165100" lvl="0" marL="342900" rtl="0" algn="l">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p:txBody>
      </p:sp>
      <p:sp>
        <p:nvSpPr>
          <p:cNvPr id="175" name="Google Shape;175;p26"/>
          <p:cNvSpPr/>
          <p:nvPr/>
        </p:nvSpPr>
        <p:spPr>
          <a:xfrm>
            <a:off x="5334000" y="3962400"/>
            <a:ext cx="3429000" cy="1371600"/>
          </a:xfrm>
          <a:prstGeom prst="ellipse">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Body Movements</a:t>
            </a:r>
            <a:endParaRPr/>
          </a:p>
        </p:txBody>
      </p:sp>
      <p:sp>
        <p:nvSpPr>
          <p:cNvPr id="176" name="Google Shape;176;p26"/>
          <p:cNvSpPr/>
          <p:nvPr/>
        </p:nvSpPr>
        <p:spPr>
          <a:xfrm>
            <a:off x="533400" y="3962400"/>
            <a:ext cx="3429000" cy="1371600"/>
          </a:xfrm>
          <a:prstGeom prst="ellipse">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Ski Action</a:t>
            </a:r>
            <a:endParaRPr/>
          </a:p>
        </p:txBody>
      </p:sp>
      <p:sp>
        <p:nvSpPr>
          <p:cNvPr id="177" name="Google Shape;177;p26"/>
          <p:cNvSpPr txBox="1"/>
          <p:nvPr/>
        </p:nvSpPr>
        <p:spPr>
          <a:xfrm>
            <a:off x="4114800" y="4316412"/>
            <a:ext cx="860425" cy="5794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and</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7"/>
          <p:cNvSpPr txBox="1"/>
          <p:nvPr>
            <p:ph type="title"/>
          </p:nvPr>
        </p:nvSpPr>
        <p:spPr>
          <a:xfrm>
            <a:off x="1295400" y="304800"/>
            <a:ext cx="6477000" cy="762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Balance</a:t>
            </a:r>
            <a:r>
              <a:rPr b="0" i="0" lang="en-US" sz="3600" u="none">
                <a:solidFill>
                  <a:schemeClr val="dk2"/>
                </a:solidFill>
                <a:latin typeface="Arial"/>
                <a:ea typeface="Arial"/>
                <a:cs typeface="Arial"/>
                <a:sym typeface="Arial"/>
              </a:rPr>
              <a:t> </a:t>
            </a:r>
            <a:endParaRPr/>
          </a:p>
        </p:txBody>
      </p:sp>
      <p:sp>
        <p:nvSpPr>
          <p:cNvPr id="183" name="Google Shape;183;p27"/>
          <p:cNvSpPr txBox="1"/>
          <p:nvPr>
            <p:ph idx="1" type="body"/>
          </p:nvPr>
        </p:nvSpPr>
        <p:spPr>
          <a:xfrm>
            <a:off x="609600" y="1143000"/>
            <a:ext cx="8229600" cy="16002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Source or Outcome?       </a:t>
            </a:r>
            <a:endParaRPr b="0" i="0" sz="3200" u="none">
              <a:solidFill>
                <a:srgbClr val="FF0000"/>
              </a:solidFill>
              <a:latin typeface="Arial"/>
              <a:ea typeface="Arial"/>
              <a:cs typeface="Arial"/>
              <a:sym typeface="Arial"/>
            </a:endParaRPr>
          </a:p>
          <a:p>
            <a:pPr indent="-285750" lvl="1" marL="742950" rtl="0" algn="l">
              <a:lnSpc>
                <a:spcPct val="9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Athletic stance – source</a:t>
            </a:r>
            <a:endParaRPr/>
          </a:p>
          <a:p>
            <a:pPr indent="-285750" lvl="1" marL="742950" rtl="0" algn="l">
              <a:lnSpc>
                <a:spcPct val="9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Effective movements – outcome</a:t>
            </a:r>
            <a:endParaRPr/>
          </a:p>
        </p:txBody>
      </p:sp>
      <p:pic>
        <p:nvPicPr>
          <p:cNvPr id="184" name="Google Shape;184;p27"/>
          <p:cNvPicPr preferRelativeResize="0"/>
          <p:nvPr/>
        </p:nvPicPr>
        <p:blipFill rotWithShape="1">
          <a:blip r:embed="rId3">
            <a:alphaModFix/>
          </a:blip>
          <a:srcRect b="0" l="0" r="0" t="0"/>
          <a:stretch/>
        </p:blipFill>
        <p:spPr>
          <a:xfrm>
            <a:off x="0" y="2895600"/>
            <a:ext cx="4413250" cy="3962400"/>
          </a:xfrm>
          <a:prstGeom prst="rect">
            <a:avLst/>
          </a:prstGeom>
          <a:noFill/>
          <a:ln>
            <a:noFill/>
          </a:ln>
        </p:spPr>
      </p:pic>
      <p:pic>
        <p:nvPicPr>
          <p:cNvPr id="185" name="Google Shape;185;p27"/>
          <p:cNvPicPr preferRelativeResize="0"/>
          <p:nvPr/>
        </p:nvPicPr>
        <p:blipFill rotWithShape="1">
          <a:blip r:embed="rId4">
            <a:alphaModFix/>
          </a:blip>
          <a:srcRect b="0" l="0" r="0" t="0"/>
          <a:stretch/>
        </p:blipFill>
        <p:spPr>
          <a:xfrm>
            <a:off x="4479925" y="2908300"/>
            <a:ext cx="4664075" cy="3949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Source or Outcome</a:t>
            </a:r>
            <a:r>
              <a:rPr b="0" i="0" lang="en-US" sz="4400" u="none">
                <a:solidFill>
                  <a:schemeClr val="dk2"/>
                </a:solidFill>
                <a:latin typeface="Arial"/>
                <a:ea typeface="Arial"/>
                <a:cs typeface="Arial"/>
                <a:sym typeface="Arial"/>
              </a:rPr>
              <a:t>??</a:t>
            </a:r>
            <a:endParaRPr/>
          </a:p>
        </p:txBody>
      </p:sp>
      <p:sp>
        <p:nvSpPr>
          <p:cNvPr id="191" name="Google Shape;191;p28"/>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A common debate in skiing is whether a state of balance creates the ability to move effectively, or if moving effectively results in a state of balance.  </a:t>
            </a:r>
            <a:endParaRPr/>
          </a:p>
          <a:p>
            <a:pPr indent="-342900" lvl="0" marL="34290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a:t>
            </a:r>
            <a:endParaRPr b="0" i="0" sz="3200" u="none">
              <a:solidFill>
                <a:srgbClr val="FF0000"/>
              </a:solidFill>
              <a:latin typeface="Arial"/>
              <a:ea typeface="Arial"/>
              <a:cs typeface="Arial"/>
              <a:sym typeface="Arial"/>
            </a:endParaRPr>
          </a:p>
          <a:p>
            <a:pPr indent="-342900" lvl="0" marL="34290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The simple answer is </a:t>
            </a:r>
            <a:r>
              <a:rPr b="0" i="0" lang="en-US" sz="3200" u="none">
                <a:solidFill>
                  <a:srgbClr val="FF0000"/>
                </a:solidFill>
                <a:latin typeface="Arial"/>
                <a:ea typeface="Arial"/>
                <a:cs typeface="Arial"/>
                <a:sym typeface="Arial"/>
              </a:rPr>
              <a:t>“YES”</a:t>
            </a:r>
            <a:r>
              <a:rPr b="0" i="0" lang="en-US" sz="3200" u="none">
                <a:solidFill>
                  <a:schemeClr val="dk1"/>
                </a:solidFill>
                <a:latin typeface="Arial"/>
                <a:ea typeface="Arial"/>
                <a:cs typeface="Arial"/>
                <a:sym typeface="Arial"/>
              </a:rPr>
              <a:t> defining the dual role of balance in skiing.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9"/>
          <p:cNvSpPr txBox="1"/>
          <p:nvPr>
            <p:ph type="title"/>
          </p:nvPr>
        </p:nvSpPr>
        <p:spPr>
          <a:xfrm>
            <a:off x="762000" y="228600"/>
            <a:ext cx="7391400" cy="914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1" lang="en-US" sz="4000" u="none">
                <a:solidFill>
                  <a:schemeClr val="dk2"/>
                </a:solidFill>
                <a:latin typeface="Arial"/>
                <a:ea typeface="Arial"/>
                <a:cs typeface="Arial"/>
                <a:sym typeface="Arial"/>
              </a:rPr>
              <a:t>Issue that we face in the USA </a:t>
            </a:r>
            <a:endParaRPr/>
          </a:p>
        </p:txBody>
      </p:sp>
      <p:sp>
        <p:nvSpPr>
          <p:cNvPr id="197" name="Google Shape;197;p29"/>
          <p:cNvSpPr txBox="1"/>
          <p:nvPr>
            <p:ph idx="1" type="body"/>
          </p:nvPr>
        </p:nvSpPr>
        <p:spPr>
          <a:xfrm>
            <a:off x="304800" y="1219200"/>
            <a:ext cx="8610600" cy="56261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a:t>
            </a:r>
            <a:endParaRPr/>
          </a:p>
          <a:p>
            <a:pPr indent="-342900" lvl="0" marL="34290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a:t>
            </a:r>
            <a:endParaRPr/>
          </a:p>
          <a:p>
            <a:pPr indent="-342900" lvl="0" marL="34290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a:t>
            </a:r>
            <a:endParaRPr/>
          </a:p>
          <a:p>
            <a:pPr indent="-342900" lvl="0" marL="342900" rtl="0" algn="l">
              <a:lnSpc>
                <a:spcPct val="100000"/>
              </a:lnSpc>
              <a:spcBef>
                <a:spcPts val="64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a:p>
            <a:pPr indent="-342900" lvl="0" marL="342900" rtl="0" algn="ctr">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a:t>
            </a:r>
            <a:endParaRPr/>
          </a:p>
          <a:p>
            <a:pPr indent="-342900" lvl="0" marL="34290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a:t>
            </a:r>
            <a:endParaRPr/>
          </a:p>
        </p:txBody>
      </p:sp>
      <p:sp>
        <p:nvSpPr>
          <p:cNvPr id="198" name="Google Shape;198;p29"/>
          <p:cNvSpPr/>
          <p:nvPr/>
        </p:nvSpPr>
        <p:spPr>
          <a:xfrm>
            <a:off x="914400" y="1371600"/>
            <a:ext cx="7162800" cy="762000"/>
          </a:xfrm>
          <a:prstGeom prst="ellipse">
            <a:avLst/>
          </a:prstGeom>
          <a:solidFill>
            <a:schemeClr val="accen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dk1"/>
              </a:buClr>
              <a:buSzPts val="3200"/>
              <a:buFont typeface="Arial"/>
              <a:buNone/>
            </a:pPr>
            <a:r>
              <a:rPr b="1" i="0" lang="en-US" sz="3200" u="none">
                <a:solidFill>
                  <a:schemeClr val="dk1"/>
                </a:solidFill>
                <a:latin typeface="Arial"/>
                <a:ea typeface="Arial"/>
                <a:cs typeface="Arial"/>
                <a:sym typeface="Arial"/>
              </a:rPr>
              <a:t>Coaching Cue vs. Fundamental</a:t>
            </a:r>
            <a:endParaRPr/>
          </a:p>
        </p:txBody>
      </p:sp>
      <p:pic>
        <p:nvPicPr>
          <p:cNvPr id="199" name="Google Shape;199;p29"/>
          <p:cNvPicPr preferRelativeResize="0"/>
          <p:nvPr/>
        </p:nvPicPr>
        <p:blipFill rotWithShape="1">
          <a:blip r:embed="rId3">
            <a:alphaModFix/>
          </a:blip>
          <a:srcRect b="0" l="0" r="0" t="0"/>
          <a:stretch/>
        </p:blipFill>
        <p:spPr>
          <a:xfrm>
            <a:off x="0" y="2209800"/>
            <a:ext cx="9144000" cy="4648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0"/>
          <p:cNvSpPr txBox="1"/>
          <p:nvPr>
            <p:ph type="title"/>
          </p:nvPr>
        </p:nvSpPr>
        <p:spPr>
          <a:xfrm>
            <a:off x="457200" y="609600"/>
            <a:ext cx="8229600" cy="68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Possible Examples</a:t>
            </a:r>
            <a:endParaRPr/>
          </a:p>
        </p:txBody>
      </p:sp>
      <p:sp>
        <p:nvSpPr>
          <p:cNvPr id="205" name="Google Shape;205;p30"/>
          <p:cNvSpPr txBox="1"/>
          <p:nvPr>
            <p:ph idx="1" type="body"/>
          </p:nvPr>
        </p:nvSpPr>
        <p:spPr>
          <a:xfrm>
            <a:off x="457200" y="1600200"/>
            <a:ext cx="4038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Face the fall line</a:t>
            </a:r>
            <a:endParaRPr/>
          </a:p>
          <a:p>
            <a:pPr indent="-165100" lvl="0" marL="342900" marR="0" rtl="0" algn="l">
              <a:lnSpc>
                <a:spcPct val="100000"/>
              </a:lnSpc>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Long leg short leg</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Lift the inside hip</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Etc.</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Etc.</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Etc.</a:t>
            </a:r>
            <a:endParaRPr/>
          </a:p>
          <a:p>
            <a:pPr indent="-165100" lvl="0" marL="342900" marR="0" rtl="0" algn="l">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p:txBody>
      </p:sp>
      <p:sp>
        <p:nvSpPr>
          <p:cNvPr id="206" name="Google Shape;206;p30"/>
          <p:cNvSpPr txBox="1"/>
          <p:nvPr>
            <p:ph idx="2" type="body"/>
          </p:nvPr>
        </p:nvSpPr>
        <p:spPr>
          <a:xfrm>
            <a:off x="4648200" y="1600200"/>
            <a:ext cx="4038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Turn legs more than upper body</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Pressure to outside ski</a:t>
            </a:r>
            <a:endParaRPr/>
          </a:p>
          <a:p>
            <a:pPr indent="-165100" lvl="0" marL="342900" marR="0" rtl="0" algn="l">
              <a:lnSpc>
                <a:spcPct val="100000"/>
              </a:lnSpc>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a:p>
            <a:pPr indent="-165100" lvl="0" marL="342900" marR="0" rtl="0" algn="l">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txBox="1"/>
          <p:nvPr>
            <p:ph type="title"/>
          </p:nvPr>
        </p:nvSpPr>
        <p:spPr>
          <a:xfrm>
            <a:off x="457200" y="3048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5 Fundamentals </a:t>
            </a:r>
            <a:br>
              <a:rPr b="0" i="0" lang="en-US" sz="4000" u="none">
                <a:solidFill>
                  <a:schemeClr val="dk2"/>
                </a:solidFill>
                <a:latin typeface="Arial"/>
                <a:ea typeface="Arial"/>
                <a:cs typeface="Arial"/>
                <a:sym typeface="Arial"/>
              </a:rPr>
            </a:br>
            <a:r>
              <a:rPr b="0" i="0" lang="en-US" sz="4000" u="none">
                <a:solidFill>
                  <a:schemeClr val="dk2"/>
                </a:solidFill>
                <a:latin typeface="Arial"/>
                <a:ea typeface="Arial"/>
                <a:cs typeface="Arial"/>
                <a:sym typeface="Arial"/>
              </a:rPr>
              <a:t>allow us to . . . </a:t>
            </a:r>
            <a:endParaRPr/>
          </a:p>
        </p:txBody>
      </p:sp>
      <p:sp>
        <p:nvSpPr>
          <p:cNvPr id="212" name="Google Shape;212;p31"/>
          <p:cNvSpPr txBox="1"/>
          <p:nvPr>
            <p:ph idx="1" type="body"/>
          </p:nvPr>
        </p:nvSpPr>
        <p:spPr>
          <a:xfrm>
            <a:off x="457200" y="2133600"/>
            <a:ext cx="8229600" cy="4114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-Speak the Same Language</a:t>
            </a:r>
            <a:endParaRPr/>
          </a:p>
          <a:p>
            <a:pPr indent="-342900" lvl="0" marL="34290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-Understand Coaching Cue vs. Fundamental</a:t>
            </a:r>
            <a:endParaRPr/>
          </a:p>
          <a:p>
            <a:pPr indent="-342900" lvl="0" marL="34290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-Develop Lesson Content</a:t>
            </a:r>
            <a:endParaRPr/>
          </a:p>
          <a:p>
            <a:pPr indent="-342900" lvl="0" marL="34290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-Analyze Movements</a:t>
            </a:r>
            <a:endParaRPr/>
          </a:p>
          <a:p>
            <a:pPr indent="-342900" lvl="0" marL="34290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-Self Coach/Learn</a:t>
            </a:r>
            <a:endParaRPr/>
          </a:p>
          <a:p>
            <a:pPr indent="-342900" lvl="0" marL="34290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-Be consistent with Exam Standards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2"/>
          <p:cNvSpPr txBox="1"/>
          <p:nvPr>
            <p:ph type="title"/>
          </p:nvPr>
        </p:nvSpPr>
        <p:spPr>
          <a:xfrm>
            <a:off x="1524000" y="838200"/>
            <a:ext cx="6330950" cy="42545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br>
              <a:rPr b="0" i="0" lang="en-US" sz="4400" u="none">
                <a:solidFill>
                  <a:schemeClr val="dk2"/>
                </a:solidFill>
                <a:latin typeface="Arial"/>
                <a:ea typeface="Arial"/>
                <a:cs typeface="Arial"/>
                <a:sym typeface="Arial"/>
              </a:rPr>
            </a:br>
            <a:br>
              <a:rPr b="0" i="0" lang="en-US" sz="4400" u="none">
                <a:solidFill>
                  <a:schemeClr val="dk2"/>
                </a:solidFill>
                <a:latin typeface="Arial"/>
                <a:ea typeface="Arial"/>
                <a:cs typeface="Arial"/>
                <a:sym typeface="Arial"/>
              </a:rPr>
            </a:br>
            <a:br>
              <a:rPr b="0" i="0" lang="en-US" sz="4400" u="none">
                <a:solidFill>
                  <a:schemeClr val="dk2"/>
                </a:solidFill>
                <a:latin typeface="Arial"/>
                <a:ea typeface="Arial"/>
                <a:cs typeface="Arial"/>
                <a:sym typeface="Arial"/>
              </a:rPr>
            </a:br>
            <a:endParaRPr/>
          </a:p>
        </p:txBody>
      </p:sp>
      <p:sp>
        <p:nvSpPr>
          <p:cNvPr id="218" name="Google Shape;218;p32"/>
          <p:cNvSpPr txBox="1"/>
          <p:nvPr>
            <p:ph idx="1" type="body"/>
          </p:nvPr>
        </p:nvSpPr>
        <p:spPr>
          <a:xfrm>
            <a:off x="228600" y="2209800"/>
            <a:ext cx="8763000" cy="4343400"/>
          </a:xfrm>
          <a:prstGeom prst="rect">
            <a:avLst/>
          </a:prstGeom>
          <a:noFill/>
          <a:ln>
            <a:noFill/>
          </a:ln>
        </p:spPr>
        <p:txBody>
          <a:bodyPr anchorCtr="0" anchor="t" bIns="45700" lIns="91425" spcFirstLastPara="1" rIns="91425" wrap="square" tIns="45700">
            <a:noAutofit/>
          </a:bodyPr>
          <a:lstStyle/>
          <a:p>
            <a:pPr indent="-609600" lvl="0" marL="609600" marR="0" rtl="0" algn="l">
              <a:lnSpc>
                <a:spcPct val="100000"/>
              </a:lnSpc>
              <a:spcBef>
                <a:spcPts val="0"/>
              </a:spcBef>
              <a:spcAft>
                <a:spcPts val="0"/>
              </a:spcAft>
              <a:buClr>
                <a:schemeClr val="dk1"/>
              </a:buClr>
              <a:buSzPts val="3600"/>
              <a:buFont typeface="Arial"/>
              <a:buNone/>
            </a:pPr>
            <a:r>
              <a:rPr b="0" i="0" lang="en-US" sz="3600" u="none">
                <a:solidFill>
                  <a:schemeClr val="dk1"/>
                </a:solidFill>
                <a:latin typeface="Arial"/>
                <a:ea typeface="Arial"/>
                <a:cs typeface="Arial"/>
                <a:sym typeface="Arial"/>
              </a:rPr>
              <a:t>FREE access PSIA/AASI online manuals: </a:t>
            </a:r>
            <a:endParaRPr/>
          </a:p>
          <a:p>
            <a:pPr indent="-609600" lvl="0" marL="609600" marR="0" rtl="0" algn="l">
              <a:lnSpc>
                <a:spcPct val="100000"/>
              </a:lnSpc>
              <a:spcBef>
                <a:spcPts val="720"/>
              </a:spcBef>
              <a:spcAft>
                <a:spcPts val="0"/>
              </a:spcAft>
              <a:buClr>
                <a:schemeClr val="dk1"/>
              </a:buClr>
              <a:buSzPts val="3600"/>
              <a:buFont typeface="Arial"/>
              <a:buNone/>
            </a:pPr>
            <a:r>
              <a:rPr b="0" i="0" lang="en-US" sz="3600" u="none">
                <a:solidFill>
                  <a:schemeClr val="dk1"/>
                </a:solidFill>
                <a:latin typeface="Arial"/>
                <a:ea typeface="Arial"/>
                <a:cs typeface="Arial"/>
                <a:sym typeface="Arial"/>
              </a:rPr>
              <a:t>1.	App store:  Search </a:t>
            </a:r>
            <a:r>
              <a:rPr b="0" i="0" lang="en-US" sz="3600" u="none">
                <a:solidFill>
                  <a:schemeClr val="accent2"/>
                </a:solidFill>
                <a:latin typeface="Arial"/>
                <a:ea typeface="Arial"/>
                <a:cs typeface="Arial"/>
                <a:sym typeface="Arial"/>
              </a:rPr>
              <a:t>“Snow Pro Library”</a:t>
            </a:r>
            <a:endParaRPr/>
          </a:p>
          <a:p>
            <a:pPr indent="-609600" lvl="0" marL="609600" marR="0" rtl="0" algn="l">
              <a:lnSpc>
                <a:spcPct val="100000"/>
              </a:lnSpc>
              <a:spcBef>
                <a:spcPts val="720"/>
              </a:spcBef>
              <a:spcAft>
                <a:spcPts val="0"/>
              </a:spcAft>
              <a:buClr>
                <a:schemeClr val="dk1"/>
              </a:buClr>
              <a:buSzPts val="3600"/>
              <a:buFont typeface="Arial"/>
              <a:buNone/>
            </a:pPr>
            <a:r>
              <a:rPr b="0" i="0" lang="en-US" sz="3600" u="none">
                <a:solidFill>
                  <a:schemeClr val="dk1"/>
                </a:solidFill>
                <a:latin typeface="Arial"/>
                <a:ea typeface="Arial"/>
                <a:cs typeface="Arial"/>
                <a:sym typeface="Arial"/>
              </a:rPr>
              <a:t>2. 	Click </a:t>
            </a:r>
            <a:r>
              <a:rPr b="0" i="0" lang="en-US" sz="3600" u="none">
                <a:solidFill>
                  <a:schemeClr val="accent2"/>
                </a:solidFill>
                <a:latin typeface="Arial"/>
                <a:ea typeface="Arial"/>
                <a:cs typeface="Arial"/>
                <a:sym typeface="Arial"/>
              </a:rPr>
              <a:t>“member login”</a:t>
            </a:r>
            <a:r>
              <a:rPr b="0" i="0" lang="en-US" sz="3600" u="none">
                <a:solidFill>
                  <a:schemeClr val="dk1"/>
                </a:solidFill>
                <a:latin typeface="Arial"/>
                <a:ea typeface="Arial"/>
                <a:cs typeface="Arial"/>
                <a:sym typeface="Arial"/>
              </a:rPr>
              <a:t> </a:t>
            </a:r>
            <a:endParaRPr/>
          </a:p>
          <a:p>
            <a:pPr indent="-609600" lvl="0" marL="609600" marR="0" rtl="0" algn="l">
              <a:lnSpc>
                <a:spcPct val="100000"/>
              </a:lnSpc>
              <a:spcBef>
                <a:spcPts val="720"/>
              </a:spcBef>
              <a:spcAft>
                <a:spcPts val="0"/>
              </a:spcAft>
              <a:buClr>
                <a:schemeClr val="dk1"/>
              </a:buClr>
              <a:buSzPts val="3600"/>
              <a:buFont typeface="Arial"/>
              <a:buNone/>
            </a:pPr>
            <a:r>
              <a:rPr b="0" i="0" lang="en-US" sz="3600" u="none">
                <a:solidFill>
                  <a:schemeClr val="dk1"/>
                </a:solidFill>
                <a:latin typeface="Arial"/>
                <a:ea typeface="Arial"/>
                <a:cs typeface="Arial"/>
                <a:sym typeface="Arial"/>
              </a:rPr>
              <a:t>	Username: </a:t>
            </a:r>
            <a:r>
              <a:rPr b="0" i="0" lang="en-US" sz="3600" u="none">
                <a:solidFill>
                  <a:schemeClr val="accent2"/>
                </a:solidFill>
                <a:latin typeface="Arial"/>
                <a:ea typeface="Arial"/>
                <a:cs typeface="Arial"/>
                <a:sym typeface="Arial"/>
              </a:rPr>
              <a:t>USA</a:t>
            </a:r>
            <a:endParaRPr/>
          </a:p>
          <a:p>
            <a:pPr indent="-533400" lvl="1" marL="533400" marR="0" rtl="0" algn="l">
              <a:lnSpc>
                <a:spcPct val="100000"/>
              </a:lnSpc>
              <a:spcBef>
                <a:spcPts val="720"/>
              </a:spcBef>
              <a:spcAft>
                <a:spcPts val="0"/>
              </a:spcAft>
              <a:buClr>
                <a:schemeClr val="dk1"/>
              </a:buClr>
              <a:buSzPts val="3600"/>
              <a:buFont typeface="Arial"/>
              <a:buNone/>
            </a:pPr>
            <a:r>
              <a:rPr b="0" i="0" lang="en-US" sz="3600" u="none" cap="none" strike="noStrike">
                <a:solidFill>
                  <a:schemeClr val="dk1"/>
                </a:solidFill>
                <a:latin typeface="Arial"/>
                <a:ea typeface="Arial"/>
                <a:cs typeface="Arial"/>
                <a:sym typeface="Arial"/>
              </a:rPr>
              <a:t>	Password: </a:t>
            </a:r>
            <a:r>
              <a:rPr b="0" i="0" lang="en-US" sz="3600" u="none" cap="none" strike="noStrike">
                <a:solidFill>
                  <a:schemeClr val="accent2"/>
                </a:solidFill>
                <a:latin typeface="Arial"/>
                <a:ea typeface="Arial"/>
                <a:cs typeface="Arial"/>
                <a:sym typeface="Arial"/>
              </a:rPr>
              <a:t>Interski2015 </a:t>
            </a:r>
            <a:endParaRPr/>
          </a:p>
          <a:p>
            <a:pPr indent="-609600" lvl="0" marL="609600" marR="0" rtl="0" algn="l">
              <a:lnSpc>
                <a:spcPct val="100000"/>
              </a:lnSpc>
              <a:spcBef>
                <a:spcPts val="720"/>
              </a:spcBef>
              <a:spcAft>
                <a:spcPts val="0"/>
              </a:spcAft>
              <a:buClr>
                <a:schemeClr val="dk1"/>
              </a:buClr>
              <a:buSzPts val="3600"/>
              <a:buFont typeface="Arial"/>
              <a:buNone/>
            </a:pPr>
            <a:r>
              <a:rPr b="0" i="0" lang="en-US" sz="3600" u="none">
                <a:solidFill>
                  <a:schemeClr val="dk1"/>
                </a:solidFill>
                <a:latin typeface="Arial"/>
                <a:ea typeface="Arial"/>
                <a:cs typeface="Arial"/>
                <a:sym typeface="Arial"/>
              </a:rPr>
              <a:t>3. 	Enjoy!</a:t>
            </a:r>
            <a:endParaRPr/>
          </a:p>
        </p:txBody>
      </p:sp>
      <p:pic>
        <p:nvPicPr>
          <p:cNvPr id="219" name="Google Shape;219;p32"/>
          <p:cNvPicPr preferRelativeResize="0"/>
          <p:nvPr/>
        </p:nvPicPr>
        <p:blipFill rotWithShape="1">
          <a:blip r:embed="rId3">
            <a:alphaModFix/>
          </a:blip>
          <a:srcRect b="0" l="0" r="0" t="0"/>
          <a:stretch/>
        </p:blipFill>
        <p:spPr>
          <a:xfrm>
            <a:off x="2971800" y="304800"/>
            <a:ext cx="3124200" cy="16970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descr="instructor behaviors" id="100" name="Google Shape;100;p16"/>
          <p:cNvPicPr preferRelativeResize="0"/>
          <p:nvPr/>
        </p:nvPicPr>
        <p:blipFill rotWithShape="1">
          <a:blip r:embed="rId3">
            <a:alphaModFix/>
          </a:blip>
          <a:srcRect b="0" l="0" r="0" t="0"/>
          <a:stretch/>
        </p:blipFill>
        <p:spPr>
          <a:xfrm>
            <a:off x="2590800" y="1582737"/>
            <a:ext cx="6248400" cy="5029200"/>
          </a:xfrm>
          <a:prstGeom prst="rect">
            <a:avLst/>
          </a:prstGeom>
          <a:noFill/>
          <a:ln>
            <a:noFill/>
          </a:ln>
        </p:spPr>
      </p:pic>
      <p:sp>
        <p:nvSpPr>
          <p:cNvPr id="101" name="Google Shape;101;p16"/>
          <p:cNvSpPr/>
          <p:nvPr/>
        </p:nvSpPr>
        <p:spPr>
          <a:xfrm>
            <a:off x="4876800" y="1752600"/>
            <a:ext cx="1676400" cy="1524000"/>
          </a:xfrm>
          <a:prstGeom prst="ellipse">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02" name="Google Shape;102;p16"/>
          <p:cNvCxnSpPr/>
          <p:nvPr/>
        </p:nvCxnSpPr>
        <p:spPr>
          <a:xfrm rot="10800000">
            <a:off x="2438400" y="1143000"/>
            <a:ext cx="2374900" cy="877887"/>
          </a:xfrm>
          <a:prstGeom prst="straightConnector1">
            <a:avLst/>
          </a:prstGeom>
          <a:noFill/>
          <a:ln cap="flat" cmpd="sng" w="38100">
            <a:solidFill>
              <a:srgbClr val="000000"/>
            </a:solidFill>
            <a:prstDash val="solid"/>
            <a:miter lim="800000"/>
            <a:headEnd len="med" w="med" type="none"/>
            <a:tailEnd len="med" w="med" type="none"/>
          </a:ln>
          <a:effectLst>
            <a:outerShdw blurRad="63500" dir="5400000" dist="23000">
              <a:srgbClr val="000000">
                <a:alpha val="34901"/>
              </a:srgbClr>
            </a:outerShdw>
          </a:effectLst>
        </p:spPr>
      </p:cxnSp>
      <p:pic>
        <p:nvPicPr>
          <p:cNvPr descr="Alpine Model" id="103" name="Google Shape;103;p16"/>
          <p:cNvPicPr preferRelativeResize="0"/>
          <p:nvPr/>
        </p:nvPicPr>
        <p:blipFill rotWithShape="1">
          <a:blip r:embed="rId4">
            <a:alphaModFix/>
          </a:blip>
          <a:srcRect b="0" l="0" r="0" t="0"/>
          <a:stretch/>
        </p:blipFill>
        <p:spPr>
          <a:xfrm>
            <a:off x="228600" y="228600"/>
            <a:ext cx="2667000" cy="2286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7"/>
          <p:cNvSpPr txBox="1"/>
          <p:nvPr>
            <p:ph idx="4294967295" type="title"/>
          </p:nvPr>
        </p:nvSpPr>
        <p:spPr>
          <a:xfrm>
            <a:off x="457200" y="381000"/>
            <a:ext cx="8229600" cy="990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000"/>
              <a:buFont typeface="Arial"/>
              <a:buNone/>
            </a:pPr>
            <a:r>
              <a:rPr b="0" i="0" lang="en-US" sz="4000" u="none" cap="none" strike="noStrike">
                <a:solidFill>
                  <a:schemeClr val="dk2"/>
                </a:solidFill>
                <a:latin typeface="Arial"/>
                <a:ea typeface="Arial"/>
                <a:cs typeface="Arial"/>
                <a:sym typeface="Arial"/>
              </a:rPr>
              <a:t>PSIA Technical Approach </a:t>
            </a:r>
            <a:br>
              <a:rPr b="0" i="0" lang="en-US" sz="4000" u="none" cap="none" strike="noStrike">
                <a:solidFill>
                  <a:schemeClr val="dk2"/>
                </a:solidFill>
                <a:latin typeface="Arial"/>
                <a:ea typeface="Arial"/>
                <a:cs typeface="Arial"/>
                <a:sym typeface="Arial"/>
              </a:rPr>
            </a:br>
            <a:r>
              <a:rPr b="0" i="0" lang="en-US" sz="4000" u="none" cap="none" strike="noStrike">
                <a:solidFill>
                  <a:schemeClr val="dk2"/>
                </a:solidFill>
                <a:latin typeface="Arial"/>
                <a:ea typeface="Arial"/>
                <a:cs typeface="Arial"/>
                <a:sym typeface="Arial"/>
              </a:rPr>
              <a:t>to Alpine Skiing</a:t>
            </a:r>
            <a:r>
              <a:rPr b="0" i="0" lang="en-US" sz="4400" u="none" cap="none" strike="noStrike">
                <a:solidFill>
                  <a:schemeClr val="dk2"/>
                </a:solidFill>
                <a:latin typeface="Arial"/>
                <a:ea typeface="Arial"/>
                <a:cs typeface="Arial"/>
                <a:sym typeface="Arial"/>
              </a:rPr>
              <a:t> </a:t>
            </a:r>
            <a:endParaRPr/>
          </a:p>
        </p:txBody>
      </p:sp>
      <p:pic>
        <p:nvPicPr>
          <p:cNvPr descr="C:\Users\Heidi\Dropbox\Interski2015 (1)\Interski Graphic Finals (1)\Graphic Assets\PNG\PSIA-AASI_Interski_traingle-alpine-01.png" id="110" name="Google Shape;110;p17"/>
          <p:cNvPicPr preferRelativeResize="0"/>
          <p:nvPr/>
        </p:nvPicPr>
        <p:blipFill rotWithShape="1">
          <a:blip r:embed="rId3">
            <a:alphaModFix/>
          </a:blip>
          <a:srcRect b="0" l="0" r="0" t="0"/>
          <a:stretch/>
        </p:blipFill>
        <p:spPr>
          <a:xfrm>
            <a:off x="2362200" y="1752600"/>
            <a:ext cx="4732337" cy="4737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8"/>
          <p:cNvSpPr txBox="1"/>
          <p:nvPr>
            <p:ph idx="1" type="body"/>
          </p:nvPr>
        </p:nvSpPr>
        <p:spPr>
          <a:xfrm>
            <a:off x="1752600" y="1066800"/>
            <a:ext cx="54864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After Interski 2011, we recognized that our diversity was good but we needed to define American skiing technically</a:t>
            </a:r>
            <a:r>
              <a:rPr b="0" i="0" lang="en-US" sz="2400" u="none">
                <a:solidFill>
                  <a:schemeClr val="dk1"/>
                </a:solidFill>
                <a:latin typeface="Arial"/>
                <a:ea typeface="Arial"/>
                <a:cs typeface="Arial"/>
                <a:sym typeface="Arial"/>
              </a:rPr>
              <a:t>.</a:t>
            </a:r>
            <a:endParaRPr/>
          </a:p>
          <a:p>
            <a:pPr indent="0" lvl="0" marL="0" rtl="0" algn="ctr">
              <a:lnSpc>
                <a:spcPct val="100000"/>
              </a:lnSpc>
              <a:spcBef>
                <a:spcPts val="480"/>
              </a:spcBef>
              <a:spcAft>
                <a:spcPts val="0"/>
              </a:spcAft>
              <a:buClr>
                <a:schemeClr val="dk1"/>
              </a:buClr>
              <a:buSzPts val="2400"/>
              <a:buFont typeface="Arial"/>
              <a:buNone/>
            </a:pPr>
            <a:r>
              <a:t/>
            </a:r>
            <a:endParaRPr b="0" i="0" sz="2400" u="none">
              <a:solidFill>
                <a:schemeClr val="dk1"/>
              </a:solidFill>
              <a:latin typeface="Arial"/>
              <a:ea typeface="Arial"/>
              <a:cs typeface="Arial"/>
              <a:sym typeface="Arial"/>
            </a:endParaRPr>
          </a:p>
          <a:p>
            <a:pPr indent="0" lvl="0" marL="0" rtl="0" algn="l">
              <a:spcBef>
                <a:spcPts val="480"/>
              </a:spcBef>
              <a:spcAft>
                <a:spcPts val="0"/>
              </a:spcAft>
              <a:buClr>
                <a:schemeClr val="dk1"/>
              </a:buClr>
              <a:buSzPts val="2400"/>
              <a:buFont typeface="Arial"/>
              <a:buNone/>
            </a:pPr>
            <a:r>
              <a:t/>
            </a:r>
            <a:endParaRPr b="0" i="0" sz="2400" u="none">
              <a:solidFill>
                <a:schemeClr val="dk1"/>
              </a:solidFill>
              <a:latin typeface="Arial"/>
              <a:ea typeface="Arial"/>
              <a:cs typeface="Arial"/>
              <a:sym typeface="Arial"/>
            </a:endParaRPr>
          </a:p>
        </p:txBody>
      </p:sp>
      <p:pic>
        <p:nvPicPr>
          <p:cNvPr id="116" name="Google Shape;116;p18"/>
          <p:cNvPicPr preferRelativeResize="0"/>
          <p:nvPr/>
        </p:nvPicPr>
        <p:blipFill rotWithShape="1">
          <a:blip r:embed="rId3">
            <a:alphaModFix/>
          </a:blip>
          <a:srcRect b="0" l="0" r="0" t="0"/>
          <a:stretch/>
        </p:blipFill>
        <p:spPr>
          <a:xfrm>
            <a:off x="1066800" y="3733800"/>
            <a:ext cx="3962400" cy="2743200"/>
          </a:xfrm>
          <a:prstGeom prst="rect">
            <a:avLst/>
          </a:prstGeom>
          <a:noFill/>
          <a:ln>
            <a:noFill/>
          </a:ln>
        </p:spPr>
      </p:pic>
      <p:pic>
        <p:nvPicPr>
          <p:cNvPr id="117" name="Google Shape;117;p18"/>
          <p:cNvPicPr preferRelativeResize="0"/>
          <p:nvPr/>
        </p:nvPicPr>
        <p:blipFill rotWithShape="1">
          <a:blip r:embed="rId4">
            <a:alphaModFix/>
          </a:blip>
          <a:srcRect b="0" l="0" r="0" t="0"/>
          <a:stretch/>
        </p:blipFill>
        <p:spPr>
          <a:xfrm>
            <a:off x="5562600" y="3810000"/>
            <a:ext cx="2743200" cy="2743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9"/>
          <p:cNvSpPr txBox="1"/>
          <p:nvPr>
            <p:ph type="title"/>
          </p:nvPr>
        </p:nvSpPr>
        <p:spPr>
          <a:xfrm>
            <a:off x="1828800" y="4495800"/>
            <a:ext cx="5486400" cy="6858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3600"/>
              <a:buFont typeface="Arial"/>
              <a:buNone/>
            </a:pPr>
            <a:r>
              <a:rPr b="1" i="0" lang="en-US" sz="3600" u="none">
                <a:solidFill>
                  <a:schemeClr val="dk2"/>
                </a:solidFill>
                <a:latin typeface="Arial"/>
                <a:ea typeface="Arial"/>
                <a:cs typeface="Arial"/>
                <a:sym typeface="Arial"/>
              </a:rPr>
              <a:t>5 Fundamentals – </a:t>
            </a:r>
            <a:r>
              <a:rPr b="1" i="0" lang="en-US" sz="3600" u="none">
                <a:solidFill>
                  <a:srgbClr val="FF0000"/>
                </a:solidFill>
                <a:latin typeface="Arial"/>
                <a:ea typeface="Arial"/>
                <a:cs typeface="Arial"/>
                <a:sym typeface="Arial"/>
              </a:rPr>
              <a:t>Why!</a:t>
            </a:r>
            <a:endParaRPr/>
          </a:p>
        </p:txBody>
      </p:sp>
      <p:sp>
        <p:nvSpPr>
          <p:cNvPr id="123" name="Google Shape;123;p19"/>
          <p:cNvSpPr txBox="1"/>
          <p:nvPr>
            <p:ph idx="1" type="body"/>
          </p:nvPr>
        </p:nvSpPr>
        <p:spPr>
          <a:xfrm>
            <a:off x="914400" y="4876800"/>
            <a:ext cx="7467600" cy="990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Font typeface="Arial"/>
              <a:buNone/>
            </a:pPr>
            <a:r>
              <a:t/>
            </a:r>
            <a:endParaRPr b="0" i="0" sz="2400" u="none">
              <a:solidFill>
                <a:schemeClr val="dk1"/>
              </a:solidFill>
              <a:latin typeface="Arial"/>
              <a:ea typeface="Arial"/>
              <a:cs typeface="Arial"/>
              <a:sym typeface="Arial"/>
            </a:endParaRPr>
          </a:p>
          <a:p>
            <a:pPr indent="0" lvl="0" marL="0" rtl="0" algn="ctr">
              <a:lnSpc>
                <a:spcPct val="10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This is what we think </a:t>
            </a:r>
            <a:r>
              <a:rPr b="0" i="0" lang="en-US" sz="2800" u="none">
                <a:solidFill>
                  <a:srgbClr val="FF0000"/>
                </a:solidFill>
                <a:latin typeface="Arial"/>
                <a:ea typeface="Arial"/>
                <a:cs typeface="Arial"/>
                <a:sym typeface="Arial"/>
              </a:rPr>
              <a:t>GREAT</a:t>
            </a:r>
            <a:r>
              <a:rPr b="0" i="0" lang="en-US" sz="2800" u="none">
                <a:solidFill>
                  <a:schemeClr val="dk1"/>
                </a:solidFill>
                <a:latin typeface="Arial"/>
                <a:ea typeface="Arial"/>
                <a:cs typeface="Arial"/>
                <a:sym typeface="Arial"/>
              </a:rPr>
              <a:t> SKIING is.</a:t>
            </a:r>
            <a:endParaRPr/>
          </a:p>
          <a:p>
            <a:pPr indent="0" lvl="0" marL="0" rtl="0" algn="l">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p:txBody>
      </p:sp>
      <p:pic>
        <p:nvPicPr>
          <p:cNvPr id="124" name="Google Shape;124;p19"/>
          <p:cNvPicPr preferRelativeResize="0"/>
          <p:nvPr/>
        </p:nvPicPr>
        <p:blipFill rotWithShape="1">
          <a:blip r:embed="rId3">
            <a:alphaModFix/>
          </a:blip>
          <a:srcRect b="0" l="0" r="0" t="0"/>
          <a:stretch/>
        </p:blipFill>
        <p:spPr>
          <a:xfrm>
            <a:off x="838200" y="152400"/>
            <a:ext cx="7391400" cy="4114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5 Fundamentals</a:t>
            </a:r>
            <a:br>
              <a:rPr b="0" i="0" lang="en-US" sz="4000" u="none">
                <a:solidFill>
                  <a:schemeClr val="dk2"/>
                </a:solidFill>
                <a:latin typeface="Arial"/>
                <a:ea typeface="Arial"/>
                <a:cs typeface="Arial"/>
                <a:sym typeface="Arial"/>
              </a:rPr>
            </a:br>
            <a:r>
              <a:rPr b="0" i="0" lang="en-US" sz="4000" u="none">
                <a:solidFill>
                  <a:schemeClr val="dk2"/>
                </a:solidFill>
                <a:latin typeface="Arial"/>
                <a:ea typeface="Arial"/>
                <a:cs typeface="Arial"/>
                <a:sym typeface="Arial"/>
              </a:rPr>
              <a:t>of </a:t>
            </a:r>
            <a:r>
              <a:rPr b="0" i="0" lang="en-US" sz="4000" u="none">
                <a:solidFill>
                  <a:srgbClr val="FF0000"/>
                </a:solidFill>
                <a:latin typeface="Arial"/>
                <a:ea typeface="Arial"/>
                <a:cs typeface="Arial"/>
                <a:sym typeface="Arial"/>
              </a:rPr>
              <a:t>Great</a:t>
            </a:r>
            <a:r>
              <a:rPr b="0" i="0" lang="en-US" sz="4000" u="none">
                <a:solidFill>
                  <a:schemeClr val="dk2"/>
                </a:solidFill>
                <a:latin typeface="Arial"/>
                <a:ea typeface="Arial"/>
                <a:cs typeface="Arial"/>
                <a:sym typeface="Arial"/>
              </a:rPr>
              <a:t> Skiing</a:t>
            </a:r>
            <a:endParaRPr/>
          </a:p>
        </p:txBody>
      </p:sp>
      <p:sp>
        <p:nvSpPr>
          <p:cNvPr id="131" name="Google Shape;131;p20"/>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1.	Control the relationship of the CM to the       BoS to direct pressure along the length of the ski.</a:t>
            </a:r>
            <a:endParaRPr/>
          </a:p>
        </p:txBody>
      </p:sp>
      <p:sp>
        <p:nvSpPr>
          <p:cNvPr id="132" name="Google Shape;132;p20"/>
          <p:cNvSpPr txBox="1"/>
          <p:nvPr/>
        </p:nvSpPr>
        <p:spPr>
          <a:xfrm>
            <a:off x="2286000" y="2667000"/>
            <a:ext cx="4572000" cy="36671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a:t>
            </a:r>
            <a:endParaRPr/>
          </a:p>
        </p:txBody>
      </p:sp>
      <p:pic>
        <p:nvPicPr>
          <p:cNvPr id="133" name="Google Shape;133;p20"/>
          <p:cNvPicPr preferRelativeResize="0"/>
          <p:nvPr/>
        </p:nvPicPr>
        <p:blipFill rotWithShape="1">
          <a:blip r:embed="rId3">
            <a:alphaModFix/>
          </a:blip>
          <a:srcRect b="0" l="0" r="0" t="0"/>
          <a:stretch/>
        </p:blipFill>
        <p:spPr>
          <a:xfrm>
            <a:off x="457200" y="3200400"/>
            <a:ext cx="8229600" cy="3657600"/>
          </a:xfrm>
          <a:prstGeom prst="rect">
            <a:avLst/>
          </a:prstGeom>
          <a:noFill/>
          <a:ln>
            <a:noFill/>
          </a:ln>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1"/>
          <p:cNvSpPr txBox="1"/>
          <p:nvPr>
            <p:ph type="title"/>
          </p:nvPr>
        </p:nvSpPr>
        <p:spPr>
          <a:xfrm>
            <a:off x="457200" y="3048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5 Fundamentals</a:t>
            </a:r>
            <a:br>
              <a:rPr b="0" i="0" lang="en-US" sz="4000" u="none">
                <a:solidFill>
                  <a:schemeClr val="dk2"/>
                </a:solidFill>
                <a:latin typeface="Arial"/>
                <a:ea typeface="Arial"/>
                <a:cs typeface="Arial"/>
                <a:sym typeface="Arial"/>
              </a:rPr>
            </a:br>
            <a:r>
              <a:rPr b="0" i="0" lang="en-US" sz="4000" u="none">
                <a:solidFill>
                  <a:schemeClr val="dk2"/>
                </a:solidFill>
                <a:latin typeface="Arial"/>
                <a:ea typeface="Arial"/>
                <a:cs typeface="Arial"/>
                <a:sym typeface="Arial"/>
              </a:rPr>
              <a:t>of </a:t>
            </a:r>
            <a:r>
              <a:rPr b="0" i="0" lang="en-US" sz="4000" u="none">
                <a:solidFill>
                  <a:srgbClr val="FF0000"/>
                </a:solidFill>
                <a:latin typeface="Arial"/>
                <a:ea typeface="Arial"/>
                <a:cs typeface="Arial"/>
                <a:sym typeface="Arial"/>
              </a:rPr>
              <a:t>Great</a:t>
            </a:r>
            <a:r>
              <a:rPr b="0" i="0" lang="en-US" sz="4000" u="none">
                <a:solidFill>
                  <a:schemeClr val="dk2"/>
                </a:solidFill>
                <a:latin typeface="Arial"/>
                <a:ea typeface="Arial"/>
                <a:cs typeface="Arial"/>
                <a:sym typeface="Arial"/>
              </a:rPr>
              <a:t> Skiing</a:t>
            </a:r>
            <a:br>
              <a:rPr b="0" i="0" lang="en-US" sz="4000" u="none">
                <a:solidFill>
                  <a:schemeClr val="dk2"/>
                </a:solidFill>
                <a:latin typeface="Arial"/>
                <a:ea typeface="Arial"/>
                <a:cs typeface="Arial"/>
                <a:sym typeface="Arial"/>
              </a:rPr>
            </a:br>
            <a:endParaRPr/>
          </a:p>
        </p:txBody>
      </p:sp>
      <p:sp>
        <p:nvSpPr>
          <p:cNvPr id="140" name="Google Shape;140;p21"/>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609600" lvl="0" marL="60960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2.  Control pressure from ski to ski and direct pressure to the outside ski.</a:t>
            </a:r>
            <a:endParaRPr/>
          </a:p>
          <a:p>
            <a:pPr indent="-139700" lvl="0" marL="342900" rtl="0" algn="l">
              <a:spcBef>
                <a:spcPts val="64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p:txBody>
      </p:sp>
      <p:pic>
        <p:nvPicPr>
          <p:cNvPr id="141" name="Google Shape;141;p21"/>
          <p:cNvPicPr preferRelativeResize="0"/>
          <p:nvPr/>
        </p:nvPicPr>
        <p:blipFill rotWithShape="1">
          <a:blip r:embed="rId3">
            <a:alphaModFix/>
          </a:blip>
          <a:srcRect b="0" l="0" r="0" t="0"/>
          <a:stretch/>
        </p:blipFill>
        <p:spPr>
          <a:xfrm>
            <a:off x="457200" y="2743200"/>
            <a:ext cx="8229600" cy="4092575"/>
          </a:xfrm>
          <a:prstGeom prst="rect">
            <a:avLst/>
          </a:prstGeom>
          <a:noFill/>
          <a:ln>
            <a:noFill/>
          </a:ln>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5 Fundamentals</a:t>
            </a:r>
            <a:br>
              <a:rPr b="0" i="0" lang="en-US" sz="4000" u="none">
                <a:solidFill>
                  <a:schemeClr val="dk2"/>
                </a:solidFill>
                <a:latin typeface="Arial"/>
                <a:ea typeface="Arial"/>
                <a:cs typeface="Arial"/>
                <a:sym typeface="Arial"/>
              </a:rPr>
            </a:br>
            <a:r>
              <a:rPr b="0" i="0" lang="en-US" sz="4000" u="none">
                <a:solidFill>
                  <a:schemeClr val="dk2"/>
                </a:solidFill>
                <a:latin typeface="Arial"/>
                <a:ea typeface="Arial"/>
                <a:cs typeface="Arial"/>
                <a:sym typeface="Arial"/>
              </a:rPr>
              <a:t>of </a:t>
            </a:r>
            <a:r>
              <a:rPr b="0" i="0" lang="en-US" sz="4000" u="none">
                <a:solidFill>
                  <a:srgbClr val="FF0000"/>
                </a:solidFill>
                <a:latin typeface="Arial"/>
                <a:ea typeface="Arial"/>
                <a:cs typeface="Arial"/>
                <a:sym typeface="Arial"/>
              </a:rPr>
              <a:t>Great</a:t>
            </a:r>
            <a:r>
              <a:rPr b="0" i="0" lang="en-US" sz="4000" u="none">
                <a:solidFill>
                  <a:schemeClr val="dk2"/>
                </a:solidFill>
                <a:latin typeface="Arial"/>
                <a:ea typeface="Arial"/>
                <a:cs typeface="Arial"/>
                <a:sym typeface="Arial"/>
              </a:rPr>
              <a:t> Skiing</a:t>
            </a:r>
            <a:endParaRPr/>
          </a:p>
        </p:txBody>
      </p:sp>
      <p:sp>
        <p:nvSpPr>
          <p:cNvPr id="147" name="Google Shape;147;p22"/>
          <p:cNvSpPr txBox="1"/>
          <p:nvPr>
            <p:ph idx="1" type="body"/>
          </p:nvPr>
        </p:nvSpPr>
        <p:spPr>
          <a:xfrm>
            <a:off x="457200" y="1295400"/>
            <a:ext cx="8229600" cy="4525962"/>
          </a:xfrm>
          <a:prstGeom prst="rect">
            <a:avLst/>
          </a:prstGeom>
          <a:noFill/>
          <a:ln>
            <a:noFill/>
          </a:ln>
        </p:spPr>
        <p:txBody>
          <a:bodyPr anchorCtr="0" anchor="t" bIns="45700" lIns="91425" spcFirstLastPara="1" rIns="91425" wrap="square" tIns="45700">
            <a:noAutofit/>
          </a:bodyPr>
          <a:lstStyle/>
          <a:p>
            <a:pPr indent="-609600" lvl="0" marL="609600" rtl="0" algn="l">
              <a:lnSpc>
                <a:spcPct val="100000"/>
              </a:lnSpc>
              <a:spcBef>
                <a:spcPts val="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a:p>
            <a:pPr indent="-609600" lvl="0" marL="609600" rtl="0" algn="l">
              <a:lnSpc>
                <a:spcPct val="10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3.	Control edge angles through a combination of inclination and angulation.</a:t>
            </a:r>
            <a:endParaRPr/>
          </a:p>
          <a:p>
            <a:pPr indent="-165100" lvl="0" marL="342900" rtl="0" algn="l">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p:txBody>
      </p:sp>
      <p:pic>
        <p:nvPicPr>
          <p:cNvPr id="148" name="Google Shape;148;p22"/>
          <p:cNvPicPr preferRelativeResize="0"/>
          <p:nvPr/>
        </p:nvPicPr>
        <p:blipFill rotWithShape="1">
          <a:blip r:embed="rId3">
            <a:alphaModFix/>
          </a:blip>
          <a:srcRect b="0" l="0" r="0" t="0"/>
          <a:stretch/>
        </p:blipFill>
        <p:spPr>
          <a:xfrm>
            <a:off x="228600" y="2895600"/>
            <a:ext cx="8610600" cy="3946525"/>
          </a:xfrm>
          <a:prstGeom prst="rect">
            <a:avLst/>
          </a:prstGeom>
          <a:noFill/>
          <a:ln>
            <a:noFill/>
          </a:ln>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5 Fundamentals</a:t>
            </a:r>
            <a:br>
              <a:rPr b="0" i="0" lang="en-US" sz="4000" u="none">
                <a:solidFill>
                  <a:schemeClr val="dk2"/>
                </a:solidFill>
                <a:latin typeface="Arial"/>
                <a:ea typeface="Arial"/>
                <a:cs typeface="Arial"/>
                <a:sym typeface="Arial"/>
              </a:rPr>
            </a:br>
            <a:r>
              <a:rPr b="0" i="0" lang="en-US" sz="4000" u="none">
                <a:solidFill>
                  <a:schemeClr val="dk2"/>
                </a:solidFill>
                <a:latin typeface="Arial"/>
                <a:ea typeface="Arial"/>
                <a:cs typeface="Arial"/>
                <a:sym typeface="Arial"/>
              </a:rPr>
              <a:t>of </a:t>
            </a:r>
            <a:r>
              <a:rPr b="0" i="0" lang="en-US" sz="4000" u="none">
                <a:solidFill>
                  <a:srgbClr val="FF0000"/>
                </a:solidFill>
                <a:latin typeface="Arial"/>
                <a:ea typeface="Arial"/>
                <a:cs typeface="Arial"/>
                <a:sym typeface="Arial"/>
              </a:rPr>
              <a:t>Great</a:t>
            </a:r>
            <a:r>
              <a:rPr b="0" i="0" lang="en-US" sz="4000" u="none">
                <a:solidFill>
                  <a:schemeClr val="dk2"/>
                </a:solidFill>
                <a:latin typeface="Arial"/>
                <a:ea typeface="Arial"/>
                <a:cs typeface="Arial"/>
                <a:sym typeface="Arial"/>
              </a:rPr>
              <a:t> Skiing</a:t>
            </a:r>
            <a:endParaRPr/>
          </a:p>
        </p:txBody>
      </p:sp>
      <p:sp>
        <p:nvSpPr>
          <p:cNvPr id="154" name="Google Shape;154;p23"/>
          <p:cNvSpPr txBox="1"/>
          <p:nvPr>
            <p:ph idx="1" type="body"/>
          </p:nvPr>
        </p:nvSpPr>
        <p:spPr>
          <a:xfrm>
            <a:off x="0" y="1676400"/>
            <a:ext cx="8229600" cy="4525962"/>
          </a:xfrm>
          <a:prstGeom prst="rect">
            <a:avLst/>
          </a:prstGeom>
          <a:noFill/>
          <a:ln>
            <a:noFill/>
          </a:ln>
        </p:spPr>
        <p:txBody>
          <a:bodyPr anchorCtr="0" anchor="t" bIns="45700" lIns="91425" spcFirstLastPara="1" rIns="91425" wrap="square" tIns="45700">
            <a:noAutofit/>
          </a:bodyPr>
          <a:lstStyle/>
          <a:p>
            <a:pPr indent="-609600" lvl="0" marL="609600" rtl="0" algn="l">
              <a:lnSpc>
                <a:spcPct val="100000"/>
              </a:lnSpc>
              <a:spcBef>
                <a:spcPts val="0"/>
              </a:spcBef>
              <a:spcAft>
                <a:spcPts val="0"/>
              </a:spcAft>
              <a:buClr>
                <a:schemeClr val="dk1"/>
              </a:buClr>
              <a:buSzPts val="3200"/>
              <a:buFont typeface="Arial"/>
              <a:buAutoNum type="arabicPeriod" startAt="4"/>
            </a:pPr>
            <a:r>
              <a:rPr b="0" i="0" lang="en-US" sz="3200" u="none">
                <a:solidFill>
                  <a:schemeClr val="dk1"/>
                </a:solidFill>
                <a:latin typeface="Arial"/>
                <a:ea typeface="Arial"/>
                <a:cs typeface="Arial"/>
                <a:sym typeface="Arial"/>
              </a:rPr>
              <a:t>Control the skis’ rotation with leg rotation, separate from the upper body.</a:t>
            </a:r>
            <a:endParaRPr/>
          </a:p>
          <a:p>
            <a:pPr indent="-139700" lvl="0" marL="342900" rtl="0" algn="l">
              <a:spcBef>
                <a:spcPts val="64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p:txBody>
      </p:sp>
      <p:pic>
        <p:nvPicPr>
          <p:cNvPr id="155" name="Google Shape;155;p23"/>
          <p:cNvPicPr preferRelativeResize="0"/>
          <p:nvPr/>
        </p:nvPicPr>
        <p:blipFill rotWithShape="1">
          <a:blip r:embed="rId3">
            <a:alphaModFix/>
          </a:blip>
          <a:srcRect b="0" l="0" r="0" t="0"/>
          <a:stretch/>
        </p:blipFill>
        <p:spPr>
          <a:xfrm>
            <a:off x="1219200" y="2743200"/>
            <a:ext cx="6477000" cy="4114800"/>
          </a:xfrm>
          <a:prstGeom prst="rect">
            <a:avLst/>
          </a:prstGeom>
          <a:noFill/>
          <a:ln>
            <a:noFill/>
          </a:ln>
        </p:spPr>
      </p:pic>
    </p:spTree>
  </p:cSld>
  <p:clrMapOvr>
    <a:masterClrMapping/>
  </p:clrMapOvr>
  <p:transition spd="med">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