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63" r:id="rId3"/>
    <p:sldId id="283" r:id="rId4"/>
    <p:sldId id="284" r:id="rId5"/>
    <p:sldId id="280" r:id="rId6"/>
    <p:sldId id="266" r:id="rId7"/>
    <p:sldId id="258" r:id="rId8"/>
    <p:sldId id="267" r:id="rId9"/>
    <p:sldId id="269" r:id="rId10"/>
    <p:sldId id="268" r:id="rId11"/>
    <p:sldId id="270" r:id="rId12"/>
    <p:sldId id="285" r:id="rId13"/>
    <p:sldId id="286" r:id="rId14"/>
    <p:sldId id="287" r:id="rId15"/>
    <p:sldId id="288" r:id="rId16"/>
    <p:sldId id="289" r:id="rId17"/>
    <p:sldId id="290" r:id="rId18"/>
    <p:sldId id="291" r:id="rId19"/>
    <p:sldId id="292" r:id="rId20"/>
    <p:sldId id="293" r:id="rId21"/>
    <p:sldId id="295" r:id="rId22"/>
    <p:sldId id="294" r:id="rId23"/>
    <p:sldId id="259" r:id="rId2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55">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367"/>
    <a:srgbClr val="164A59"/>
    <a:srgbClr val="0839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30"/>
    <p:restoredTop sz="94627"/>
  </p:normalViewPr>
  <p:slideViewPr>
    <p:cSldViewPr snapToGrid="0" snapToObjects="1" showGuides="1">
      <p:cViewPr varScale="1">
        <p:scale>
          <a:sx n="93" d="100"/>
          <a:sy n="93" d="100"/>
        </p:scale>
        <p:origin x="312" y="208"/>
      </p:cViewPr>
      <p:guideLst>
        <p:guide orient="horz" pos="2155"/>
        <p:guide pos="28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9E988EFD-EF0F-1F4E-A39D-5815B6CE59B7}" type="datetimeFigureOut">
              <a:rPr lang="en-US"/>
              <a:pPr>
                <a:defRPr/>
              </a:pPr>
              <a:t>9/12/15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93B4794-4787-BA49-AE67-57486F790780}" type="slidenum">
              <a:rPr lang="en-US"/>
              <a:pPr>
                <a:defRPr/>
              </a:pPr>
              <a:t>‹#›</a:t>
            </a:fld>
            <a:endParaRPr lang="en-US" dirty="0"/>
          </a:p>
        </p:txBody>
      </p:sp>
    </p:spTree>
    <p:extLst>
      <p:ext uri="{BB962C8B-B14F-4D97-AF65-F5344CB8AC3E}">
        <p14:creationId xmlns:p14="http://schemas.microsoft.com/office/powerpoint/2010/main" val="2043144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66BD7AD-A13E-6042-9659-B6D3F9B8983C}" type="datetimeFigureOut">
              <a:rPr lang="en-US"/>
              <a:pPr>
                <a:defRPr/>
              </a:pPr>
              <a:t>9/12/15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A7F4EDF-7296-444C-AB0F-1A4DD04758AC}" type="slidenum">
              <a:rPr lang="en-US"/>
              <a:pPr>
                <a:defRPr/>
              </a:pPr>
              <a:t>‹#›</a:t>
            </a:fld>
            <a:endParaRPr lang="en-US" dirty="0"/>
          </a:p>
        </p:txBody>
      </p:sp>
    </p:spTree>
    <p:extLst>
      <p:ext uri="{BB962C8B-B14F-4D97-AF65-F5344CB8AC3E}">
        <p14:creationId xmlns:p14="http://schemas.microsoft.com/office/powerpoint/2010/main" val="271632378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SPARK IS WHAT WE ARE</a:t>
            </a:r>
            <a:r>
              <a:rPr lang="en-US" baseline="0" dirty="0" smtClean="0"/>
              <a:t> AFTER – CONNECTION/LEARNING.  THIS IS HOW WE GROW OUR SPORT.  THIS IS OUR GOAL.  THE MORE STUFF IN THE CENTER WE ARE ARE ABLE TO MEET, THE MORE LIKELY THE SPARK IS TO HAPPEN AND THE LARGER IT IS LIKELY TO BE.</a:t>
            </a:r>
            <a:endParaRPr lang="en-US" dirty="0"/>
          </a:p>
        </p:txBody>
      </p:sp>
      <p:sp>
        <p:nvSpPr>
          <p:cNvPr id="4" name="Slide Number Placeholder 3"/>
          <p:cNvSpPr>
            <a:spLocks noGrp="1"/>
          </p:cNvSpPr>
          <p:nvPr>
            <p:ph type="sldNum" sz="quarter" idx="10"/>
          </p:nvPr>
        </p:nvSpPr>
        <p:spPr/>
        <p:txBody>
          <a:bodyPr/>
          <a:lstStyle/>
          <a:p>
            <a:pPr>
              <a:defRPr/>
            </a:pPr>
            <a:fld id="{0A7F4EDF-7296-444C-AB0F-1A4DD04758AC}" type="slidenum">
              <a:rPr lang="en-US" smtClean="0"/>
              <a:pPr>
                <a:defRPr/>
              </a:pPr>
              <a:t>5</a:t>
            </a:fld>
            <a:endParaRPr lang="en-US" dirty="0"/>
          </a:p>
        </p:txBody>
      </p:sp>
    </p:spTree>
    <p:extLst>
      <p:ext uri="{BB962C8B-B14F-4D97-AF65-F5344CB8AC3E}">
        <p14:creationId xmlns:p14="http://schemas.microsoft.com/office/powerpoint/2010/main" val="28555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6137275"/>
            <a:ext cx="91535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0" y="3660777"/>
            <a:ext cx="6083300" cy="466820"/>
          </a:xfrm>
        </p:spPr>
        <p:txBody>
          <a:bodyPr lIns="0" tIns="0" rIns="0" bIns="0">
            <a:noAutofit/>
          </a:bodyPr>
          <a:lstStyle>
            <a:lvl1pPr marL="0" indent="0" algn="ctr">
              <a:buNone/>
              <a:defRPr sz="1600" b="1" cap="all">
                <a:solidFill>
                  <a:srgbClr val="164A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PSIA-357 PowerpointTemplates_R4.png"/>
          <p:cNvPicPr>
            <a:picLocks noChangeAspect="1"/>
          </p:cNvPicPr>
          <p:nvPr userDrawn="1"/>
        </p:nvPicPr>
        <p:blipFill>
          <a:blip r:embed="rId3"/>
          <a:stretch>
            <a:fillRect/>
          </a:stretch>
        </p:blipFill>
        <p:spPr>
          <a:xfrm>
            <a:off x="1866471" y="2471219"/>
            <a:ext cx="5495727" cy="1042451"/>
          </a:xfrm>
          <a:prstGeom prst="rect">
            <a:avLst/>
          </a:prstGeom>
        </p:spPr>
      </p:pic>
    </p:spTree>
    <p:extLst>
      <p:ext uri="{BB962C8B-B14F-4D97-AF65-F5344CB8AC3E}">
        <p14:creationId xmlns:p14="http://schemas.microsoft.com/office/powerpoint/2010/main" val="2643683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6137275"/>
            <a:ext cx="91535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1505464" y="1581481"/>
            <a:ext cx="6330541" cy="0"/>
          </a:xfrm>
          <a:prstGeom prst="line">
            <a:avLst/>
          </a:prstGeom>
          <a:ln w="12700">
            <a:solidFill>
              <a:srgbClr val="164A59"/>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05169" y="1232231"/>
            <a:ext cx="6330836" cy="424760"/>
          </a:xfrm>
        </p:spPr>
        <p:txBody>
          <a:bodyPr lIns="0" tIns="0" rIns="0" bIns="0" anchor="t">
            <a:noAutofit/>
          </a:bodyPr>
          <a:lstStyle>
            <a:lvl1pPr algn="l">
              <a:defRPr sz="2400" b="1" i="0" cap="all">
                <a:solidFill>
                  <a:srgbClr val="164A59"/>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05169" y="1731415"/>
            <a:ext cx="6330835" cy="3667925"/>
          </a:xfrm>
        </p:spPr>
        <p:txBody>
          <a:bodyPr lIns="0" tIns="0" rIns="0" bIns="0">
            <a:noAutofit/>
          </a:bodyPr>
          <a:lstStyle>
            <a:lvl1pPr marL="112713" indent="-112713" algn="l">
              <a:lnSpc>
                <a:spcPts val="2000"/>
              </a:lnSpc>
              <a:buFont typeface="Arial"/>
              <a:buChar char="•"/>
              <a:defRPr sz="1800">
                <a:solidFill>
                  <a:srgbClr val="164A59"/>
                </a:solidFill>
              </a:defRPr>
            </a:lvl1pPr>
            <a:lvl2pPr marL="112713" indent="-112713" algn="l">
              <a:lnSpc>
                <a:spcPts val="2000"/>
              </a:lnSpc>
              <a:buFont typeface="Arial"/>
              <a:buChar char="•"/>
              <a:defRPr sz="1800">
                <a:solidFill>
                  <a:srgbClr val="164A59"/>
                </a:solidFill>
              </a:defRPr>
            </a:lvl2pPr>
            <a:lvl3pPr marL="112713" indent="-112713" algn="l">
              <a:lnSpc>
                <a:spcPts val="2000"/>
              </a:lnSpc>
              <a:buFont typeface="Arial"/>
              <a:buChar char="•"/>
              <a:defRPr sz="1800">
                <a:solidFill>
                  <a:srgbClr val="164A59"/>
                </a:solidFill>
              </a:defRPr>
            </a:lvl3pPr>
            <a:lvl4pPr marL="112713" indent="-112713" algn="l">
              <a:lnSpc>
                <a:spcPts val="2000"/>
              </a:lnSpc>
              <a:buFont typeface="Arial"/>
              <a:buChar char="•"/>
              <a:defRPr sz="1800">
                <a:solidFill>
                  <a:srgbClr val="164A59"/>
                </a:solidFill>
              </a:defRPr>
            </a:lvl4pPr>
            <a:lvl5pPr marL="112713" indent="-112713" algn="l">
              <a:lnSpc>
                <a:spcPts val="2000"/>
              </a:lnSpc>
              <a:buFont typeface="Arial"/>
              <a:buChar char="•"/>
              <a:defRPr sz="1800">
                <a:solidFill>
                  <a:srgbClr val="164A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PSIA-AASIlogoGroup.png"/>
          <p:cNvPicPr>
            <a:picLocks noChangeAspect="1"/>
          </p:cNvPicPr>
          <p:nvPr userDrawn="1"/>
        </p:nvPicPr>
        <p:blipFill>
          <a:blip r:embed="rId3"/>
          <a:stretch>
            <a:fillRect/>
          </a:stretch>
        </p:blipFill>
        <p:spPr>
          <a:xfrm>
            <a:off x="8117389" y="5916296"/>
            <a:ext cx="841191" cy="406399"/>
          </a:xfrm>
          <a:prstGeom prst="rect">
            <a:avLst/>
          </a:prstGeom>
        </p:spPr>
      </p:pic>
    </p:spTree>
    <p:extLst>
      <p:ext uri="{BB962C8B-B14F-4D97-AF65-F5344CB8AC3E}">
        <p14:creationId xmlns:p14="http://schemas.microsoft.com/office/powerpoint/2010/main" val="1004460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6137275"/>
            <a:ext cx="91535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944519"/>
            <a:ext cx="8229600" cy="448675"/>
          </a:xfrm>
        </p:spPr>
        <p:txBody>
          <a:bodyPr lIns="0" tIns="0" rIns="0" bIns="0" anchor="t">
            <a:noAutofit/>
          </a:bodyPr>
          <a:lstStyle>
            <a:lvl1pPr>
              <a:defRPr sz="4000" b="1" i="0" cap="all" spc="100">
                <a:solidFill>
                  <a:srgbClr val="164A59"/>
                </a:solidFill>
              </a:defRPr>
            </a:lvl1pPr>
          </a:lstStyle>
          <a:p>
            <a:r>
              <a:rPr lang="en-US" dirty="0" smtClean="0"/>
              <a:t>Click to edit Master title style</a:t>
            </a:r>
            <a:endParaRPr lang="en-US" dirty="0"/>
          </a:p>
        </p:txBody>
      </p:sp>
      <p:pic>
        <p:nvPicPr>
          <p:cNvPr id="6" name="Picture 5" descr="PSIA-AASIlogoGroup.png"/>
          <p:cNvPicPr>
            <a:picLocks noChangeAspect="1"/>
          </p:cNvPicPr>
          <p:nvPr userDrawn="1"/>
        </p:nvPicPr>
        <p:blipFill>
          <a:blip r:embed="rId3"/>
          <a:stretch>
            <a:fillRect/>
          </a:stretch>
        </p:blipFill>
        <p:spPr>
          <a:xfrm>
            <a:off x="8117389" y="5916296"/>
            <a:ext cx="841191" cy="406399"/>
          </a:xfrm>
          <a:prstGeom prst="rect">
            <a:avLst/>
          </a:prstGeom>
        </p:spPr>
      </p:pic>
    </p:spTree>
    <p:extLst>
      <p:ext uri="{BB962C8B-B14F-4D97-AF65-F5344CB8AC3E}">
        <p14:creationId xmlns:p14="http://schemas.microsoft.com/office/powerpoint/2010/main" val="948677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86138"/>
            <a:ext cx="8229600" cy="4964958"/>
          </a:xfrm>
        </p:spPr>
        <p:txBody>
          <a:bodyPr lIns="0" rIns="0" bIns="0" anchor="t" anchorCtr="0"/>
          <a:lstStyle>
            <a:lvl1pPr>
              <a:defRPr b="1" cap="all">
                <a:solidFill>
                  <a:srgbClr val="164A59"/>
                </a:solidFill>
              </a:defRPr>
            </a:lvl1pPr>
          </a:lstStyle>
          <a:p>
            <a:r>
              <a:rPr lang="en-US" dirty="0" smtClean="0"/>
              <a:t>Click to edit Master title style</a:t>
            </a:r>
            <a:endParaRPr lang="en-US" dirty="0"/>
          </a:p>
        </p:txBody>
      </p:sp>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137275"/>
            <a:ext cx="91535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SIA-AASIlogoGroup.png"/>
          <p:cNvPicPr>
            <a:picLocks noChangeAspect="1"/>
          </p:cNvPicPr>
          <p:nvPr userDrawn="1"/>
        </p:nvPicPr>
        <p:blipFill>
          <a:blip r:embed="rId3"/>
          <a:stretch>
            <a:fillRect/>
          </a:stretch>
        </p:blipFill>
        <p:spPr>
          <a:xfrm>
            <a:off x="8117389" y="5916296"/>
            <a:ext cx="841191" cy="406399"/>
          </a:xfrm>
          <a:prstGeom prst="rect">
            <a:avLst/>
          </a:prstGeom>
        </p:spPr>
      </p:pic>
    </p:spTree>
    <p:extLst>
      <p:ext uri="{BB962C8B-B14F-4D97-AF65-F5344CB8AC3E}">
        <p14:creationId xmlns:p14="http://schemas.microsoft.com/office/powerpoint/2010/main" val="1797733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137275"/>
            <a:ext cx="91535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SIA-AASIlogoGroup.png"/>
          <p:cNvPicPr>
            <a:picLocks noChangeAspect="1"/>
          </p:cNvPicPr>
          <p:nvPr userDrawn="1"/>
        </p:nvPicPr>
        <p:blipFill>
          <a:blip r:embed="rId3"/>
          <a:stretch>
            <a:fillRect/>
          </a:stretch>
        </p:blipFill>
        <p:spPr>
          <a:xfrm>
            <a:off x="8117389" y="5916296"/>
            <a:ext cx="841191" cy="406399"/>
          </a:xfrm>
          <a:prstGeom prst="rect">
            <a:avLst/>
          </a:prstGeom>
        </p:spPr>
      </p:pic>
    </p:spTree>
    <p:extLst>
      <p:ext uri="{BB962C8B-B14F-4D97-AF65-F5344CB8AC3E}">
        <p14:creationId xmlns:p14="http://schemas.microsoft.com/office/powerpoint/2010/main" val="1710976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778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DB264D1-B28C-6C42-A8DE-371B35FF2151}" type="datetimeFigureOut">
              <a:rPr lang="en-US"/>
              <a:pPr>
                <a:defRPr/>
              </a:pPr>
              <a:t>9/12/15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0CD90321-009B-E947-BD01-0BB08A6AD58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1" Type="http://schemas.openxmlformats.org/officeDocument/2006/relationships/image" Target="../media/image40.emf"/><Relationship Id="rId12" Type="http://schemas.openxmlformats.org/officeDocument/2006/relationships/hyperlink" Target="http://pinterest.com/thesnowpros" TargetMode="External"/><Relationship Id="rId13" Type="http://schemas.openxmlformats.org/officeDocument/2006/relationships/image" Target="../media/image41.emf"/><Relationship Id="rId14" Type="http://schemas.openxmlformats.org/officeDocument/2006/relationships/hyperlink" Target="http://instagram.com/thesnowpros" TargetMode="External"/><Relationship Id="rId15" Type="http://schemas.openxmlformats.org/officeDocument/2006/relationships/image" Target="../media/image42.emf"/><Relationship Id="rId1" Type="http://schemas.openxmlformats.org/officeDocument/2006/relationships/slideLayout" Target="../slideLayouts/slideLayout3.xml"/><Relationship Id="rId2" Type="http://schemas.openxmlformats.org/officeDocument/2006/relationships/hyperlink" Target="http://www.linkedin.com/company/238669" TargetMode="External"/><Relationship Id="rId3" Type="http://schemas.openxmlformats.org/officeDocument/2006/relationships/image" Target="../media/image36.emf"/><Relationship Id="rId4" Type="http://schemas.openxmlformats.org/officeDocument/2006/relationships/hyperlink" Target="https://twitter.com/thesnowpros" TargetMode="External"/><Relationship Id="rId5" Type="http://schemas.openxmlformats.org/officeDocument/2006/relationships/image" Target="../media/image37.emf"/><Relationship Id="rId6" Type="http://schemas.openxmlformats.org/officeDocument/2006/relationships/hyperlink" Target="https://www.facebook.com/TheSnowPros" TargetMode="External"/><Relationship Id="rId7" Type="http://schemas.openxmlformats.org/officeDocument/2006/relationships/image" Target="../media/image38.emf"/><Relationship Id="rId8" Type="http://schemas.openxmlformats.org/officeDocument/2006/relationships/hyperlink" Target="https://plus.google.com/107322560458198764997/posts" TargetMode="External"/><Relationship Id="rId9" Type="http://schemas.openxmlformats.org/officeDocument/2006/relationships/image" Target="../media/image39.emf"/><Relationship Id="rId10" Type="http://schemas.openxmlformats.org/officeDocument/2006/relationships/hyperlink" Target="http://www.youtube.com/user/TheSnowPro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600200" y="3577153"/>
            <a:ext cx="6083300" cy="672364"/>
          </a:xfrm>
        </p:spPr>
        <p:txBody>
          <a:bodyPr rtlCol="0"/>
          <a:lstStyle/>
          <a:p>
            <a:pPr fontAlgn="auto">
              <a:spcAft>
                <a:spcPts val="0"/>
              </a:spcAft>
              <a:defRPr/>
            </a:pPr>
            <a:r>
              <a:rPr lang="en-US" dirty="0" smtClean="0">
                <a:ea typeface="+mn-ea"/>
                <a:cs typeface="+mn-cs"/>
              </a:rPr>
              <a:t>Developmental </a:t>
            </a:r>
            <a:r>
              <a:rPr lang="en-US" dirty="0" smtClean="0">
                <a:ea typeface="+mn-ea"/>
                <a:cs typeface="+mn-cs"/>
              </a:rPr>
              <a:t>Framework</a:t>
            </a:r>
            <a:r>
              <a:rPr lang="en-US" b="0" dirty="0" smtClean="0">
                <a:ea typeface="+mn-ea"/>
                <a:cs typeface="+mn-cs"/>
              </a:rPr>
              <a:t>|</a:t>
            </a:r>
            <a:r>
              <a:rPr lang="en-US" dirty="0" smtClean="0">
                <a:ea typeface="+mn-ea"/>
                <a:cs typeface="+mn-cs"/>
              </a:rPr>
              <a:t>  Interski 2015</a:t>
            </a:r>
          </a:p>
        </p:txBody>
      </p:sp>
      <p:sp>
        <p:nvSpPr>
          <p:cNvPr id="3" name="TextBox 2"/>
          <p:cNvSpPr txBox="1"/>
          <p:nvPr/>
        </p:nvSpPr>
        <p:spPr>
          <a:xfrm>
            <a:off x="5104151" y="2923082"/>
            <a:ext cx="184731" cy="369332"/>
          </a:xfrm>
          <a:prstGeom prst="rect">
            <a:avLst/>
          </a:prstGeom>
          <a:noFill/>
        </p:spPr>
        <p:txBody>
          <a:bodyPr wrap="none" rtlCol="0">
            <a:spAutoFit/>
          </a:bodyPr>
          <a:lstStyle/>
          <a:p>
            <a:endParaRPr lang="en-US" dirty="0"/>
          </a:p>
        </p:txBody>
      </p:sp>
      <p:sp>
        <p:nvSpPr>
          <p:cNvPr id="5" name="TextBox 4"/>
          <p:cNvSpPr txBox="1"/>
          <p:nvPr/>
        </p:nvSpPr>
        <p:spPr>
          <a:xfrm>
            <a:off x="4954249" y="2908092"/>
            <a:ext cx="184731"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549" y="2138083"/>
            <a:ext cx="4215384" cy="4215384"/>
          </a:xfrm>
          <a:prstGeom prst="rect">
            <a:avLst/>
          </a:prstGeom>
        </p:spPr>
      </p:pic>
      <p:sp>
        <p:nvSpPr>
          <p:cNvPr id="2" name="Title 1"/>
          <p:cNvSpPr>
            <a:spLocks noGrp="1"/>
          </p:cNvSpPr>
          <p:nvPr>
            <p:ph type="title"/>
          </p:nvPr>
        </p:nvSpPr>
        <p:spPr>
          <a:xfrm>
            <a:off x="1505169" y="1232231"/>
            <a:ext cx="6330831" cy="139426"/>
          </a:xfrm>
        </p:spPr>
        <p:txBody>
          <a:bodyPr/>
          <a:lstStyle/>
          <a:p>
            <a:r>
              <a:rPr lang="en-US" dirty="0" smtClean="0"/>
              <a:t>Developmental </a:t>
            </a:r>
            <a:r>
              <a:rPr lang="en-US" dirty="0" smtClean="0"/>
              <a:t>Framework</a:t>
            </a:r>
            <a:endParaRPr lang="en-US" dirty="0"/>
          </a:p>
        </p:txBody>
      </p:sp>
      <p:sp>
        <p:nvSpPr>
          <p:cNvPr id="3" name="Content Placeholder 2"/>
          <p:cNvSpPr>
            <a:spLocks noGrp="1"/>
          </p:cNvSpPr>
          <p:nvPr>
            <p:ph idx="1"/>
          </p:nvPr>
        </p:nvSpPr>
        <p:spPr>
          <a:xfrm>
            <a:off x="1505165" y="1595037"/>
            <a:ext cx="6330835" cy="3667925"/>
          </a:xfrm>
        </p:spPr>
        <p:txBody>
          <a:bodyPr/>
          <a:lstStyle/>
          <a:p>
            <a:r>
              <a:rPr lang="en-US" dirty="0" smtClean="0"/>
              <a:t>The instructor adjusts the fundamentals based on the student like spokes on a wheel to keep the wheel true and the learning partnership intact</a:t>
            </a:r>
          </a:p>
          <a:p>
            <a:pPr marL="0" lvl="4" indent="0">
              <a:buNone/>
            </a:pPr>
            <a:endParaRPr lang="en-US" dirty="0"/>
          </a:p>
        </p:txBody>
      </p:sp>
      <p:sp>
        <p:nvSpPr>
          <p:cNvPr id="14" name="Left Arrow 13"/>
          <p:cNvSpPr/>
          <p:nvPr/>
        </p:nvSpPr>
        <p:spPr>
          <a:xfrm rot="20157127">
            <a:off x="4951215" y="3994502"/>
            <a:ext cx="2105891" cy="24257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6855444" y="3355711"/>
            <a:ext cx="601447" cy="369332"/>
          </a:xfrm>
          <a:prstGeom prst="rect">
            <a:avLst/>
          </a:prstGeom>
          <a:noFill/>
        </p:spPr>
        <p:txBody>
          <a:bodyPr wrap="none" rtlCol="0">
            <a:spAutoFit/>
          </a:bodyPr>
          <a:lstStyle/>
          <a:p>
            <a:r>
              <a:rPr lang="en-US" dirty="0" smtClean="0"/>
              <a:t>HUB</a:t>
            </a:r>
            <a:endParaRPr lang="en-US" dirty="0"/>
          </a:p>
        </p:txBody>
      </p:sp>
      <p:sp>
        <p:nvSpPr>
          <p:cNvPr id="16" name="Left Arrow 15"/>
          <p:cNvSpPr/>
          <p:nvPr/>
        </p:nvSpPr>
        <p:spPr>
          <a:xfrm rot="19691660">
            <a:off x="5425215" y="5508885"/>
            <a:ext cx="1374984" cy="24031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618931" y="5076470"/>
            <a:ext cx="856325" cy="369332"/>
          </a:xfrm>
          <a:prstGeom prst="rect">
            <a:avLst/>
          </a:prstGeom>
          <a:noFill/>
        </p:spPr>
        <p:txBody>
          <a:bodyPr wrap="none" rtlCol="0">
            <a:spAutoFit/>
          </a:bodyPr>
          <a:lstStyle/>
          <a:p>
            <a:r>
              <a:rPr lang="en-US" smtClean="0"/>
              <a:t>WHEEL</a:t>
            </a:r>
            <a:endParaRPr lang="en-US" dirty="0"/>
          </a:p>
        </p:txBody>
      </p:sp>
      <p:sp>
        <p:nvSpPr>
          <p:cNvPr id="19" name="TextBox 18"/>
          <p:cNvSpPr txBox="1"/>
          <p:nvPr/>
        </p:nvSpPr>
        <p:spPr>
          <a:xfrm>
            <a:off x="456985" y="2484160"/>
            <a:ext cx="1702231" cy="369332"/>
          </a:xfrm>
          <a:prstGeom prst="rect">
            <a:avLst/>
          </a:prstGeom>
          <a:noFill/>
        </p:spPr>
        <p:txBody>
          <a:bodyPr wrap="square" rtlCol="0">
            <a:spAutoFit/>
          </a:bodyPr>
          <a:lstStyle/>
          <a:p>
            <a:pPr algn="ctr"/>
            <a:r>
              <a:rPr lang="en-US" dirty="0" smtClean="0"/>
              <a:t>CONNECTION</a:t>
            </a:r>
            <a:endParaRPr lang="en-US" dirty="0"/>
          </a:p>
        </p:txBody>
      </p:sp>
      <p:cxnSp>
        <p:nvCxnSpPr>
          <p:cNvPr id="8" name="Curved Connector 7"/>
          <p:cNvCxnSpPr/>
          <p:nvPr/>
        </p:nvCxnSpPr>
        <p:spPr>
          <a:xfrm rot="16200000" flipH="1">
            <a:off x="1133886" y="3543593"/>
            <a:ext cx="2619534" cy="866348"/>
          </a:xfrm>
          <a:prstGeom prst="curvedConnector3">
            <a:avLst>
              <a:gd name="adj1" fmla="val 101334"/>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a:off x="1982928" y="2694224"/>
            <a:ext cx="4275259" cy="2592310"/>
          </a:xfrm>
          <a:prstGeom prst="curvedConnector3">
            <a:avLst>
              <a:gd name="adj1" fmla="val 50000"/>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2010479" y="2292878"/>
            <a:ext cx="2555434" cy="35593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440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32231"/>
            <a:ext cx="6330831" cy="139426"/>
          </a:xfrm>
        </p:spPr>
        <p:txBody>
          <a:bodyPr/>
          <a:lstStyle/>
          <a:p>
            <a:r>
              <a:rPr lang="en-US" dirty="0" smtClean="0"/>
              <a:t>#1:  </a:t>
            </a:r>
            <a:r>
              <a:rPr lang="en-US" dirty="0" smtClean="0"/>
              <a:t>simplify instructor decisions</a:t>
            </a:r>
            <a:endParaRPr lang="en-US" dirty="0"/>
          </a:p>
        </p:txBody>
      </p:sp>
      <p:sp>
        <p:nvSpPr>
          <p:cNvPr id="3" name="Content Placeholder 2"/>
          <p:cNvSpPr>
            <a:spLocks noGrp="1"/>
          </p:cNvSpPr>
          <p:nvPr>
            <p:ph idx="1"/>
          </p:nvPr>
        </p:nvSpPr>
        <p:spPr>
          <a:xfrm>
            <a:off x="1505165" y="1595037"/>
            <a:ext cx="6330835" cy="3667925"/>
          </a:xfrm>
        </p:spPr>
        <p:txBody>
          <a:bodyPr/>
          <a:lstStyle/>
          <a:p>
            <a:r>
              <a:rPr lang="en-US" dirty="0" smtClean="0"/>
              <a:t>The instructor adjusts the fundamentals like spokes on a wheel to keep the wheel true and the learning partnership intact</a:t>
            </a:r>
          </a:p>
          <a:p>
            <a:pPr marL="0" lvl="4"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657" y="2286533"/>
            <a:ext cx="4114800" cy="4114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9" y="2286533"/>
            <a:ext cx="41148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841" y="3748029"/>
            <a:ext cx="1446511" cy="1213936"/>
          </a:xfrm>
          <a:prstGeom prst="rect">
            <a:avLst/>
          </a:prstGeom>
        </p:spPr>
      </p:pic>
    </p:spTree>
    <p:extLst>
      <p:ext uri="{BB962C8B-B14F-4D97-AF65-F5344CB8AC3E}">
        <p14:creationId xmlns:p14="http://schemas.microsoft.com/office/powerpoint/2010/main" val="95061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32231"/>
            <a:ext cx="6330831" cy="139426"/>
          </a:xfrm>
        </p:spPr>
        <p:txBody>
          <a:bodyPr/>
          <a:lstStyle/>
          <a:p>
            <a:r>
              <a:rPr lang="en-US" dirty="0" smtClean="0"/>
              <a:t>#1:  </a:t>
            </a:r>
            <a:r>
              <a:rPr lang="en-US" dirty="0"/>
              <a:t>simplify instructor decisions</a:t>
            </a:r>
            <a:endParaRPr lang="en-US" dirty="0"/>
          </a:p>
        </p:txBody>
      </p:sp>
      <p:sp>
        <p:nvSpPr>
          <p:cNvPr id="3" name="Content Placeholder 2"/>
          <p:cNvSpPr>
            <a:spLocks noGrp="1"/>
          </p:cNvSpPr>
          <p:nvPr>
            <p:ph idx="1"/>
          </p:nvPr>
        </p:nvSpPr>
        <p:spPr>
          <a:xfrm>
            <a:off x="1505165" y="1595037"/>
            <a:ext cx="6330835" cy="3667925"/>
          </a:xfrm>
        </p:spPr>
        <p:txBody>
          <a:bodyPr/>
          <a:lstStyle/>
          <a:p>
            <a:r>
              <a:rPr lang="en-US" dirty="0" smtClean="0"/>
              <a:t>The instructor adjusts the fundamentals like spokes on a wheel to keep the wheel true and the learning partnership intact</a:t>
            </a:r>
          </a:p>
          <a:p>
            <a:pPr marL="0" lvl="4"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657" y="2286533"/>
            <a:ext cx="4114800" cy="4114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9" y="2286533"/>
            <a:ext cx="41148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841" y="3748029"/>
            <a:ext cx="1446511" cy="1213936"/>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2476801" y="2255763"/>
            <a:ext cx="4114800" cy="4114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1288" y="3617258"/>
            <a:ext cx="1446511" cy="1492623"/>
          </a:xfrm>
          <a:prstGeom prst="rect">
            <a:avLst/>
          </a:prstGeom>
        </p:spPr>
      </p:pic>
    </p:spTree>
    <p:extLst>
      <p:ext uri="{BB962C8B-B14F-4D97-AF65-F5344CB8AC3E}">
        <p14:creationId xmlns:p14="http://schemas.microsoft.com/office/powerpoint/2010/main" val="1480819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smtClean="0"/>
          </a:p>
          <a:p>
            <a:pPr marL="0" lvl="4" indent="0" algn="ctr">
              <a:buNone/>
            </a:pPr>
            <a:r>
              <a:rPr lang="en-US" dirty="0" smtClean="0"/>
              <a:t>INSTRUCTOR DEVELOPMENT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657" y="2286533"/>
            <a:ext cx="4114800" cy="4114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9" y="2286533"/>
            <a:ext cx="41148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841" y="3748029"/>
            <a:ext cx="1446511" cy="12139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422" y="3606800"/>
            <a:ext cx="1503081" cy="150308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562" y="2297597"/>
            <a:ext cx="4114800" cy="4114800"/>
          </a:xfrm>
          <a:prstGeom prst="rect">
            <a:avLst/>
          </a:prstGeom>
        </p:spPr>
      </p:pic>
    </p:spTree>
    <p:extLst>
      <p:ext uri="{BB962C8B-B14F-4D97-AF65-F5344CB8AC3E}">
        <p14:creationId xmlns:p14="http://schemas.microsoft.com/office/powerpoint/2010/main" val="1650284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SCHOOL DEVELOPMENT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657" y="2286533"/>
            <a:ext cx="4114800" cy="4114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9" y="2286533"/>
            <a:ext cx="41148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841" y="3748029"/>
            <a:ext cx="1446511" cy="12139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422" y="3606800"/>
            <a:ext cx="1503081" cy="150308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562" y="2297597"/>
            <a:ext cx="4114800" cy="41148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6154" y="3621329"/>
            <a:ext cx="1499616" cy="149961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2752" y="2313737"/>
            <a:ext cx="4114800" cy="41148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7841" y="3656301"/>
            <a:ext cx="1499616" cy="1499616"/>
          </a:xfrm>
          <a:prstGeom prst="rect">
            <a:avLst/>
          </a:prstGeom>
        </p:spPr>
      </p:pic>
    </p:spTree>
    <p:extLst>
      <p:ext uri="{BB962C8B-B14F-4D97-AF65-F5344CB8AC3E}">
        <p14:creationId xmlns:p14="http://schemas.microsoft.com/office/powerpoint/2010/main" val="448036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NATIONAL DEVELOPMENT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657" y="2286533"/>
            <a:ext cx="4114800" cy="4114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9" y="2286533"/>
            <a:ext cx="41148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841" y="3748029"/>
            <a:ext cx="1446511" cy="12139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422" y="3606800"/>
            <a:ext cx="1503081" cy="150308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562" y="2297597"/>
            <a:ext cx="4114800" cy="41148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6154" y="3621329"/>
            <a:ext cx="1499616" cy="149961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2752" y="2313737"/>
            <a:ext cx="4114800" cy="41148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7841" y="3656301"/>
            <a:ext cx="1499616" cy="149961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9847" y="2313737"/>
            <a:ext cx="4114800" cy="4114800"/>
          </a:xfrm>
          <a:prstGeom prst="rect">
            <a:avLst/>
          </a:prstGeom>
        </p:spPr>
      </p:pic>
    </p:spTree>
    <p:extLst>
      <p:ext uri="{BB962C8B-B14F-4D97-AF65-F5344CB8AC3E}">
        <p14:creationId xmlns:p14="http://schemas.microsoft.com/office/powerpoint/2010/main" val="121656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SNOWBOARD LEARNING CONNECTION MODEL</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89" y="4149436"/>
            <a:ext cx="1944752" cy="18288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917" y="2272145"/>
            <a:ext cx="4114800" cy="4114800"/>
          </a:xfrm>
          <a:prstGeom prst="rect">
            <a:avLst/>
          </a:prstGeom>
        </p:spPr>
      </p:pic>
    </p:spTree>
    <p:extLst>
      <p:ext uri="{BB962C8B-B14F-4D97-AF65-F5344CB8AC3E}">
        <p14:creationId xmlns:p14="http://schemas.microsoft.com/office/powerpoint/2010/main" val="457317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ALPINE SKIING FUNDAMENTALS</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45" y="3900046"/>
            <a:ext cx="1828800" cy="20733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110" y="2189018"/>
            <a:ext cx="4112383" cy="4114800"/>
          </a:xfrm>
          <a:prstGeom prst="rect">
            <a:avLst/>
          </a:prstGeom>
        </p:spPr>
      </p:pic>
    </p:spTree>
    <p:extLst>
      <p:ext uri="{BB962C8B-B14F-4D97-AF65-F5344CB8AC3E}">
        <p14:creationId xmlns:p14="http://schemas.microsoft.com/office/powerpoint/2010/main" val="881857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ADAPTING THE SKIING FUNDAMENTALS</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45" y="3900046"/>
            <a:ext cx="1828800" cy="20733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110" y="2189018"/>
            <a:ext cx="4112383" cy="4114799"/>
          </a:xfrm>
          <a:prstGeom prst="rect">
            <a:avLst/>
          </a:prstGeom>
        </p:spPr>
      </p:pic>
    </p:spTree>
    <p:extLst>
      <p:ext uri="{BB962C8B-B14F-4D97-AF65-F5344CB8AC3E}">
        <p14:creationId xmlns:p14="http://schemas.microsoft.com/office/powerpoint/2010/main" val="1280798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CROSS COUNTRY TECHNICAL MODEL</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45" y="3900046"/>
            <a:ext cx="1828800" cy="20733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928" y="2243576"/>
            <a:ext cx="5625253" cy="4114800"/>
          </a:xfrm>
          <a:prstGeom prst="rect">
            <a:avLst/>
          </a:prstGeom>
        </p:spPr>
      </p:pic>
    </p:spTree>
    <p:extLst>
      <p:ext uri="{BB962C8B-B14F-4D97-AF65-F5344CB8AC3E}">
        <p14:creationId xmlns:p14="http://schemas.microsoft.com/office/powerpoint/2010/main" val="1327536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Centered since the 70’s</a:t>
            </a:r>
            <a:endParaRPr lang="en-US" dirty="0"/>
          </a:p>
        </p:txBody>
      </p:sp>
      <p:sp>
        <p:nvSpPr>
          <p:cNvPr id="3" name="Content Placeholder 2"/>
          <p:cNvSpPr>
            <a:spLocks noGrp="1"/>
          </p:cNvSpPr>
          <p:nvPr>
            <p:ph idx="1"/>
          </p:nvPr>
        </p:nvSpPr>
        <p:spPr/>
        <p:txBody>
          <a:bodyPr/>
          <a:lstStyle/>
          <a:p>
            <a:r>
              <a:rPr lang="en-US" dirty="0" smtClean="0"/>
              <a:t>For 40 years, PSIA-AASI have delivered a message of Student Centered Teaching</a:t>
            </a:r>
          </a:p>
          <a:p>
            <a:r>
              <a:rPr lang="en-US" dirty="0" smtClean="0"/>
              <a:t>Most major alpine nations consider their own systems to be Student Centered to one degree or another</a:t>
            </a:r>
            <a:endParaRPr lang="en-US" dirty="0" smtClean="0"/>
          </a:p>
          <a:p>
            <a:endParaRPr lang="en-US" dirty="0" smtClean="0"/>
          </a:p>
          <a:p>
            <a:pPr marL="0" lvl="4"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672" y="2948752"/>
            <a:ext cx="3404884" cy="3404884"/>
          </a:xfrm>
          <a:prstGeom prst="rect">
            <a:avLst/>
          </a:prstGeom>
        </p:spPr>
      </p:pic>
    </p:spTree>
    <p:extLst>
      <p:ext uri="{BB962C8B-B14F-4D97-AF65-F5344CB8AC3E}">
        <p14:creationId xmlns:p14="http://schemas.microsoft.com/office/powerpoint/2010/main" val="19085188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TELEMARK FOUR SKILLS MODEL</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45" y="3900046"/>
            <a:ext cx="1828800" cy="20733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200" y="2189019"/>
            <a:ext cx="4114800" cy="4114800"/>
          </a:xfrm>
          <a:prstGeom prst="rect">
            <a:avLst/>
          </a:prstGeom>
        </p:spPr>
      </p:pic>
    </p:spTree>
    <p:extLst>
      <p:ext uri="{BB962C8B-B14F-4D97-AF65-F5344CB8AC3E}">
        <p14:creationId xmlns:p14="http://schemas.microsoft.com/office/powerpoint/2010/main" val="2112443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24327"/>
            <a:ext cx="6330831" cy="139426"/>
          </a:xfrm>
        </p:spPr>
        <p:txBody>
          <a:bodyPr/>
          <a:lstStyle/>
          <a:p>
            <a:r>
              <a:rPr lang="en-US" dirty="0" smtClean="0"/>
              <a:t>#2:  </a:t>
            </a:r>
            <a:r>
              <a:rPr lang="en-US" dirty="0" smtClean="0"/>
              <a:t>SIMPLIFY PATHWAYS TO DEVELOPMENT</a:t>
            </a:r>
            <a:endParaRPr lang="en-US" dirty="0"/>
          </a:p>
        </p:txBody>
      </p:sp>
      <p:sp>
        <p:nvSpPr>
          <p:cNvPr id="3" name="Content Placeholder 2"/>
          <p:cNvSpPr>
            <a:spLocks noGrp="1"/>
          </p:cNvSpPr>
          <p:nvPr>
            <p:ph idx="1"/>
          </p:nvPr>
        </p:nvSpPr>
        <p:spPr>
          <a:xfrm>
            <a:off x="1505165" y="1595037"/>
            <a:ext cx="6330835" cy="3667925"/>
          </a:xfrm>
        </p:spPr>
        <p:txBody>
          <a:bodyPr/>
          <a:lstStyle/>
          <a:p>
            <a:pPr marL="0" lvl="4" indent="0" algn="ctr">
              <a:buNone/>
            </a:pPr>
            <a:endParaRPr lang="en-US" dirty="0"/>
          </a:p>
          <a:p>
            <a:pPr marL="0" lvl="4" indent="0" algn="ctr">
              <a:buNone/>
            </a:pPr>
            <a:r>
              <a:rPr lang="en-US" dirty="0" smtClean="0"/>
              <a:t>ROADMAP TO OUR NEW DIRECTION</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96" y="4143259"/>
            <a:ext cx="1969985" cy="1828800"/>
          </a:xfrm>
          <a:prstGeom prst="rect">
            <a:avLst/>
          </a:prstGeom>
        </p:spPr>
      </p:pic>
      <p:sp>
        <p:nvSpPr>
          <p:cNvPr id="4" name="TextBox 3"/>
          <p:cNvSpPr txBox="1"/>
          <p:nvPr/>
        </p:nvSpPr>
        <p:spPr>
          <a:xfrm>
            <a:off x="3906982" y="2535382"/>
            <a:ext cx="4087091" cy="2585323"/>
          </a:xfrm>
          <a:prstGeom prst="rect">
            <a:avLst/>
          </a:prstGeom>
          <a:noFill/>
        </p:spPr>
        <p:txBody>
          <a:bodyPr wrap="square" rtlCol="0">
            <a:spAutoFit/>
          </a:bodyPr>
          <a:lstStyle/>
          <a:p>
            <a:pPr marL="285750" indent="-285750">
              <a:buFont typeface="Arial" charset="0"/>
              <a:buChar char="•"/>
            </a:pPr>
            <a:r>
              <a:rPr lang="en-US" dirty="0" smtClean="0"/>
              <a:t>WHAT ARE THE FUNDAMENTALS OF GREAT </a:t>
            </a:r>
            <a:r>
              <a:rPr lang="en-US" u="sng" dirty="0" smtClean="0"/>
              <a:t>TEACHING?</a:t>
            </a:r>
          </a:p>
          <a:p>
            <a:pPr marL="285750" indent="-285750">
              <a:buFont typeface="Arial" charset="0"/>
              <a:buChar char="•"/>
            </a:pPr>
            <a:endParaRPr lang="en-US" u="sng" dirty="0"/>
          </a:p>
          <a:p>
            <a:pPr marL="285750" indent="-285750">
              <a:buFont typeface="Arial" charset="0"/>
              <a:buChar char="•"/>
            </a:pPr>
            <a:r>
              <a:rPr lang="en-US" dirty="0" smtClean="0"/>
              <a:t>OUR CORE VALUES:</a:t>
            </a:r>
          </a:p>
          <a:p>
            <a:pPr marL="742950" lvl="1" indent="-285750">
              <a:buFont typeface="Arial" charset="0"/>
              <a:buChar char="•"/>
            </a:pPr>
            <a:r>
              <a:rPr lang="en-US" dirty="0" smtClean="0"/>
              <a:t>STUDENT CENTERED</a:t>
            </a:r>
          </a:p>
          <a:p>
            <a:pPr marL="742950" lvl="1" indent="-285750">
              <a:buFont typeface="Arial" charset="0"/>
              <a:buChar char="•"/>
            </a:pPr>
            <a:r>
              <a:rPr lang="en-US" dirty="0" smtClean="0"/>
              <a:t>EXPERIENCE DRIVEN</a:t>
            </a:r>
          </a:p>
          <a:p>
            <a:pPr marL="742950" lvl="1" indent="-285750">
              <a:buFont typeface="Arial" charset="0"/>
              <a:buChar char="•"/>
            </a:pPr>
            <a:r>
              <a:rPr lang="en-US" dirty="0" smtClean="0"/>
              <a:t>SKILL FOCUSED</a:t>
            </a:r>
          </a:p>
          <a:p>
            <a:pPr marL="742950" lvl="1" indent="-285750">
              <a:buFont typeface="Arial" charset="0"/>
              <a:buChar char="•"/>
            </a:pPr>
            <a:endParaRPr lang="en-US" dirty="0" smtClean="0"/>
          </a:p>
          <a:p>
            <a:pPr marL="742950" lvl="1" indent="-285750">
              <a:buFont typeface="Arial" charset="0"/>
              <a:buChar char="•"/>
            </a:pPr>
            <a:endParaRPr lang="en-US" dirty="0"/>
          </a:p>
        </p:txBody>
      </p:sp>
    </p:spTree>
    <p:extLst>
      <p:ext uri="{BB962C8B-B14F-4D97-AF65-F5344CB8AC3E}">
        <p14:creationId xmlns:p14="http://schemas.microsoft.com/office/powerpoint/2010/main" val="1326461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32231"/>
            <a:ext cx="6330831" cy="139426"/>
          </a:xfrm>
        </p:spPr>
        <p:txBody>
          <a:bodyPr/>
          <a:lstStyle/>
          <a:p>
            <a:r>
              <a:rPr lang="en-US" dirty="0" smtClean="0"/>
              <a:t>#3:  </a:t>
            </a:r>
            <a:r>
              <a:rPr lang="en-US" dirty="0" smtClean="0"/>
              <a:t>ENHANCE OUR CONNECTION</a:t>
            </a:r>
            <a:endParaRPr lang="en-US" dirty="0"/>
          </a:p>
        </p:txBody>
      </p:sp>
      <p:sp>
        <p:nvSpPr>
          <p:cNvPr id="3" name="Content Placeholder 2"/>
          <p:cNvSpPr>
            <a:spLocks noGrp="1"/>
          </p:cNvSpPr>
          <p:nvPr>
            <p:ph idx="1"/>
          </p:nvPr>
        </p:nvSpPr>
        <p:spPr>
          <a:xfrm>
            <a:off x="1505165" y="1595037"/>
            <a:ext cx="6330835" cy="3667925"/>
          </a:xfrm>
        </p:spPr>
        <p:txBody>
          <a:bodyPr/>
          <a:lstStyle/>
          <a:p>
            <a:r>
              <a:rPr lang="en-US" dirty="0" smtClean="0"/>
              <a:t>WHETHER IT IS AT A NATIONAL LEVEL OR IN AN INDIVIDUAL LESSON, OUR GOAL REMAINS THE SAME – SIMPLIFY TO ENHANCE THE CONNECTION.</a:t>
            </a:r>
            <a:endParaRPr lang="en-US" dirty="0" smtClean="0"/>
          </a:p>
          <a:p>
            <a:pPr marL="0" lvl="4"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657" y="2286533"/>
            <a:ext cx="4114800" cy="4114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191" y="2923308"/>
            <a:ext cx="2120256" cy="1568473"/>
          </a:xfrm>
          <a:prstGeom prst="rect">
            <a:avLst/>
          </a:prstGeom>
        </p:spPr>
      </p:pic>
    </p:spTree>
    <p:extLst>
      <p:ext uri="{BB962C8B-B14F-4D97-AF65-F5344CB8AC3E}">
        <p14:creationId xmlns:p14="http://schemas.microsoft.com/office/powerpoint/2010/main" val="1044122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5354"/>
            <a:ext cx="8229600" cy="357188"/>
          </a:xfrm>
        </p:spPr>
        <p:txBody>
          <a:bodyPr rtlCol="0"/>
          <a:lstStyle/>
          <a:p>
            <a:pPr fontAlgn="auto">
              <a:spcAft>
                <a:spcPts val="0"/>
              </a:spcAft>
              <a:defRPr/>
            </a:pPr>
            <a:r>
              <a:rPr lang="en-US" sz="1800" dirty="0" smtClean="0"/>
              <a:t>thesnowpros.org</a:t>
            </a:r>
            <a:endParaRPr lang="en-US" sz="1800" dirty="0" smtClean="0">
              <a:ea typeface="+mj-ea"/>
              <a:cs typeface="+mj-cs"/>
            </a:endParaRPr>
          </a:p>
        </p:txBody>
      </p:sp>
      <p:pic>
        <p:nvPicPr>
          <p:cNvPr id="10242" name="Picture 2">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8548" y="3144838"/>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2898" y="3182938"/>
            <a:ext cx="40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46296" y="31575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hlinkClick r:id="rId8"/>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81498" y="3144838"/>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hlinkClick r:id="rId10"/>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30798" y="3144838"/>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12"/>
          </p:cNvPr>
          <p:cNvPicPr>
            <a:picLocks noChangeAspect="1"/>
          </p:cNvPicPr>
          <p:nvPr/>
        </p:nvPicPr>
        <p:blipFill>
          <a:blip r:embed="rId13"/>
          <a:stretch>
            <a:fillRect/>
          </a:stretch>
        </p:blipFill>
        <p:spPr>
          <a:xfrm>
            <a:off x="6701368" y="3144838"/>
            <a:ext cx="368300" cy="368300"/>
          </a:xfrm>
          <a:prstGeom prst="rect">
            <a:avLst/>
          </a:prstGeom>
        </p:spPr>
      </p:pic>
      <p:pic>
        <p:nvPicPr>
          <p:cNvPr id="5" name="Picture 4">
            <a:hlinkClick r:id="rId14"/>
          </p:cNvPr>
          <p:cNvPicPr>
            <a:picLocks noChangeAspect="1"/>
          </p:cNvPicPr>
          <p:nvPr/>
        </p:nvPicPr>
        <p:blipFill>
          <a:blip r:embed="rId15"/>
          <a:stretch>
            <a:fillRect/>
          </a:stretch>
        </p:blipFill>
        <p:spPr>
          <a:xfrm>
            <a:off x="5960537" y="3144838"/>
            <a:ext cx="381000" cy="381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Centered since the 70’s</a:t>
            </a:r>
            <a:endParaRPr lang="en-US" dirty="0"/>
          </a:p>
        </p:txBody>
      </p:sp>
      <p:sp>
        <p:nvSpPr>
          <p:cNvPr id="3" name="Content Placeholder 2"/>
          <p:cNvSpPr>
            <a:spLocks noGrp="1"/>
          </p:cNvSpPr>
          <p:nvPr>
            <p:ph idx="1"/>
          </p:nvPr>
        </p:nvSpPr>
        <p:spPr/>
        <p:txBody>
          <a:bodyPr/>
          <a:lstStyle/>
          <a:p>
            <a:r>
              <a:rPr lang="en-US" dirty="0"/>
              <a:t>When TECHNIQUE was the focus, </a:t>
            </a:r>
            <a:r>
              <a:rPr lang="en-US" b="1" dirty="0" smtClean="0"/>
              <a:t>decisions</a:t>
            </a:r>
            <a:r>
              <a:rPr lang="en-US" dirty="0" smtClean="0"/>
              <a:t> for the instructor were limited and </a:t>
            </a:r>
            <a:r>
              <a:rPr lang="en-US" b="1" dirty="0" smtClean="0"/>
              <a:t>pathways </a:t>
            </a:r>
            <a:r>
              <a:rPr lang="en-US" b="1" dirty="0"/>
              <a:t>to instructor development </a:t>
            </a:r>
            <a:r>
              <a:rPr lang="en-US" dirty="0"/>
              <a:t>were obvious</a:t>
            </a:r>
            <a:endParaRPr lang="en-US" dirty="0" smtClean="0"/>
          </a:p>
          <a:p>
            <a:pPr marL="0" lvl="4"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672" y="2948752"/>
            <a:ext cx="3404884" cy="3404884"/>
          </a:xfrm>
          <a:prstGeom prst="rect">
            <a:avLst/>
          </a:prstGeom>
        </p:spPr>
      </p:pic>
      <p:sp>
        <p:nvSpPr>
          <p:cNvPr id="12" name="Up Arrow 11"/>
          <p:cNvSpPr/>
          <p:nvPr/>
        </p:nvSpPr>
        <p:spPr>
          <a:xfrm>
            <a:off x="4405748" y="3283527"/>
            <a:ext cx="152400" cy="872837"/>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3693838" y="3718563"/>
            <a:ext cx="1552551" cy="307777"/>
          </a:xfrm>
          <a:prstGeom prst="rect">
            <a:avLst/>
          </a:prstGeom>
          <a:noFill/>
        </p:spPr>
        <p:txBody>
          <a:bodyPr wrap="square" rtlCol="0">
            <a:spAutoFit/>
          </a:bodyPr>
          <a:lstStyle/>
          <a:p>
            <a:pPr algn="ctr"/>
            <a:r>
              <a:rPr lang="en-US" sz="1400" dirty="0" smtClean="0"/>
              <a:t>PERFORMANCE</a:t>
            </a:r>
            <a:endParaRPr lang="en-US" sz="1400" dirty="0"/>
          </a:p>
        </p:txBody>
      </p:sp>
      <p:sp>
        <p:nvSpPr>
          <p:cNvPr id="6" name="TextBox 5"/>
          <p:cNvSpPr txBox="1"/>
          <p:nvPr/>
        </p:nvSpPr>
        <p:spPr>
          <a:xfrm>
            <a:off x="3693837" y="3454540"/>
            <a:ext cx="1552551" cy="307777"/>
          </a:xfrm>
          <a:prstGeom prst="rect">
            <a:avLst/>
          </a:prstGeom>
          <a:noFill/>
        </p:spPr>
        <p:txBody>
          <a:bodyPr wrap="square" rtlCol="0">
            <a:spAutoFit/>
          </a:bodyPr>
          <a:lstStyle/>
          <a:p>
            <a:pPr algn="ctr"/>
            <a:r>
              <a:rPr lang="en-US" sz="1400" dirty="0" smtClean="0"/>
              <a:t>PROGRESSIONS</a:t>
            </a:r>
            <a:endParaRPr lang="en-US" sz="1400" dirty="0"/>
          </a:p>
        </p:txBody>
      </p:sp>
    </p:spTree>
    <p:extLst>
      <p:ext uri="{BB962C8B-B14F-4D97-AF65-F5344CB8AC3E}">
        <p14:creationId xmlns:p14="http://schemas.microsoft.com/office/powerpoint/2010/main" val="1346690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Centered since the 70’s</a:t>
            </a:r>
            <a:endParaRPr lang="en-US" dirty="0"/>
          </a:p>
        </p:txBody>
      </p:sp>
      <p:sp>
        <p:nvSpPr>
          <p:cNvPr id="3" name="Content Placeholder 2"/>
          <p:cNvSpPr>
            <a:spLocks noGrp="1"/>
          </p:cNvSpPr>
          <p:nvPr>
            <p:ph idx="1"/>
          </p:nvPr>
        </p:nvSpPr>
        <p:spPr/>
        <p:txBody>
          <a:bodyPr/>
          <a:lstStyle/>
          <a:p>
            <a:r>
              <a:rPr lang="en-US" dirty="0"/>
              <a:t>Putting the STUDENT in the center created complexity</a:t>
            </a:r>
          </a:p>
          <a:p>
            <a:r>
              <a:rPr lang="en-US" dirty="0"/>
              <a:t>The student brings an infinite number of variables to the lesson environment</a:t>
            </a:r>
          </a:p>
          <a:p>
            <a:r>
              <a:rPr lang="en-US" dirty="0"/>
              <a:t>The instructor must base decisions &amp; behavior in these variables</a:t>
            </a:r>
          </a:p>
          <a:p>
            <a:pPr marL="0" lvl="4"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672" y="2948752"/>
            <a:ext cx="3404884" cy="3404884"/>
          </a:xfrm>
          <a:prstGeom prst="rect">
            <a:avLst/>
          </a:prstGeom>
        </p:spPr>
      </p:pic>
      <p:sp>
        <p:nvSpPr>
          <p:cNvPr id="12" name="Up Arrow 11"/>
          <p:cNvSpPr/>
          <p:nvPr/>
        </p:nvSpPr>
        <p:spPr>
          <a:xfrm>
            <a:off x="4405748" y="3283527"/>
            <a:ext cx="152400" cy="872837"/>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3693838" y="3718563"/>
            <a:ext cx="1552551" cy="307777"/>
          </a:xfrm>
          <a:prstGeom prst="rect">
            <a:avLst/>
          </a:prstGeom>
          <a:noFill/>
        </p:spPr>
        <p:txBody>
          <a:bodyPr wrap="square" rtlCol="0">
            <a:spAutoFit/>
          </a:bodyPr>
          <a:lstStyle/>
          <a:p>
            <a:pPr algn="ctr"/>
            <a:r>
              <a:rPr lang="en-US" sz="1400" dirty="0" smtClean="0"/>
              <a:t>PERFORMANCE</a:t>
            </a:r>
            <a:endParaRPr lang="en-US" sz="1400" dirty="0"/>
          </a:p>
        </p:txBody>
      </p:sp>
      <p:sp>
        <p:nvSpPr>
          <p:cNvPr id="6" name="TextBox 5"/>
          <p:cNvSpPr txBox="1"/>
          <p:nvPr/>
        </p:nvSpPr>
        <p:spPr>
          <a:xfrm>
            <a:off x="3693837" y="3454540"/>
            <a:ext cx="1552551" cy="307777"/>
          </a:xfrm>
          <a:prstGeom prst="rect">
            <a:avLst/>
          </a:prstGeom>
          <a:noFill/>
        </p:spPr>
        <p:txBody>
          <a:bodyPr wrap="square" rtlCol="0">
            <a:spAutoFit/>
          </a:bodyPr>
          <a:lstStyle/>
          <a:p>
            <a:pPr algn="ctr"/>
            <a:r>
              <a:rPr lang="en-US" sz="1400" dirty="0" smtClean="0"/>
              <a:t>PROGRESSIONS</a:t>
            </a:r>
            <a:endParaRPr lang="en-US"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164" y="2952068"/>
            <a:ext cx="3401568" cy="3401568"/>
          </a:xfrm>
          <a:prstGeom prst="rect">
            <a:avLst/>
          </a:prstGeom>
        </p:spPr>
      </p:pic>
    </p:spTree>
    <p:extLst>
      <p:ext uri="{BB962C8B-B14F-4D97-AF65-F5344CB8AC3E}">
        <p14:creationId xmlns:p14="http://schemas.microsoft.com/office/powerpoint/2010/main" val="637484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695" y="1402080"/>
            <a:ext cx="3657600" cy="36576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9695" y="1402080"/>
            <a:ext cx="3657600" cy="3657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9695" y="1390350"/>
            <a:ext cx="3657600" cy="36576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6878" y="1348785"/>
            <a:ext cx="839848" cy="485051"/>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23" y="853440"/>
            <a:ext cx="8965148" cy="4754880"/>
          </a:xfrm>
          <a:prstGeom prst="rect">
            <a:avLst/>
          </a:prstGeom>
        </p:spPr>
      </p:pic>
      <p:cxnSp>
        <p:nvCxnSpPr>
          <p:cNvPr id="7" name="Straight Arrow Connector 6"/>
          <p:cNvCxnSpPr/>
          <p:nvPr/>
        </p:nvCxnSpPr>
        <p:spPr>
          <a:xfrm>
            <a:off x="3039695" y="1767840"/>
            <a:ext cx="758190" cy="594360"/>
          </a:xfrm>
          <a:prstGeom prst="straightConnector1">
            <a:avLst/>
          </a:prstGeom>
          <a:ln>
            <a:tailEnd type="triangle"/>
          </a:ln>
          <a:effectLst>
            <a:outerShdw blurRad="50800" dist="762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3797885" y="2359877"/>
            <a:ext cx="659130" cy="533400"/>
          </a:xfrm>
          <a:prstGeom prst="straightConnector1">
            <a:avLst/>
          </a:prstGeom>
          <a:ln>
            <a:tailEnd type="triangle"/>
          </a:ln>
          <a:effectLst>
            <a:outerShdw blurRad="50800" dist="762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8329670">
            <a:off x="3907006" y="2609352"/>
            <a:ext cx="771365" cy="307777"/>
          </a:xfrm>
          <a:prstGeom prst="rect">
            <a:avLst/>
          </a:prstGeom>
          <a:noFill/>
        </p:spPr>
        <p:txBody>
          <a:bodyPr wrap="none" rtlCol="0">
            <a:spAutoFit/>
          </a:bodyPr>
          <a:lstStyle/>
          <a:p>
            <a:r>
              <a:rPr lang="en-US" sz="1400" dirty="0" smtClean="0"/>
              <a:t>Abilities</a:t>
            </a:r>
            <a:endParaRPr lang="en-US" sz="1400" dirty="0"/>
          </a:p>
        </p:txBody>
      </p:sp>
      <p:sp>
        <p:nvSpPr>
          <p:cNvPr id="14" name="TextBox 13"/>
          <p:cNvSpPr txBox="1"/>
          <p:nvPr/>
        </p:nvSpPr>
        <p:spPr>
          <a:xfrm rot="18329670">
            <a:off x="3651113" y="2496928"/>
            <a:ext cx="992003" cy="307777"/>
          </a:xfrm>
          <a:prstGeom prst="rect">
            <a:avLst/>
          </a:prstGeom>
          <a:noFill/>
        </p:spPr>
        <p:txBody>
          <a:bodyPr wrap="none" rtlCol="0">
            <a:spAutoFit/>
          </a:bodyPr>
          <a:lstStyle/>
          <a:p>
            <a:r>
              <a:rPr lang="en-US" sz="1400" dirty="0" smtClean="0"/>
              <a:t>Limitations</a:t>
            </a:r>
            <a:endParaRPr lang="en-US" sz="1400" dirty="0"/>
          </a:p>
        </p:txBody>
      </p:sp>
      <p:sp>
        <p:nvSpPr>
          <p:cNvPr id="15" name="TextBox 14"/>
          <p:cNvSpPr txBox="1"/>
          <p:nvPr/>
        </p:nvSpPr>
        <p:spPr>
          <a:xfrm rot="18329670">
            <a:off x="3511671" y="2384504"/>
            <a:ext cx="991682" cy="307777"/>
          </a:xfrm>
          <a:prstGeom prst="rect">
            <a:avLst/>
          </a:prstGeom>
          <a:noFill/>
        </p:spPr>
        <p:txBody>
          <a:bodyPr wrap="none" rtlCol="0">
            <a:spAutoFit/>
          </a:bodyPr>
          <a:lstStyle/>
          <a:p>
            <a:r>
              <a:rPr lang="en-US" sz="1400" dirty="0" smtClean="0"/>
              <a:t>Motivation</a:t>
            </a:r>
            <a:endParaRPr lang="en-US" sz="1400" dirty="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0940" y="2045341"/>
            <a:ext cx="548640" cy="548640"/>
          </a:xfrm>
          <a:prstGeom prst="rect">
            <a:avLst/>
          </a:prstGeom>
        </p:spPr>
      </p:pic>
    </p:spTree>
    <p:extLst>
      <p:ext uri="{BB962C8B-B14F-4D97-AF65-F5344CB8AC3E}">
        <p14:creationId xmlns:p14="http://schemas.microsoft.com/office/powerpoint/2010/main" val="1713308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32231"/>
            <a:ext cx="6330831" cy="139426"/>
          </a:xfrm>
        </p:spPr>
        <p:txBody>
          <a:bodyPr/>
          <a:lstStyle/>
          <a:p>
            <a:r>
              <a:rPr lang="en-US" dirty="0" smtClean="0"/>
              <a:t>Evolving Student Centered Teaching</a:t>
            </a:r>
            <a:endParaRPr lang="en-US" dirty="0"/>
          </a:p>
        </p:txBody>
      </p:sp>
      <p:sp>
        <p:nvSpPr>
          <p:cNvPr id="3" name="Content Placeholder 2"/>
          <p:cNvSpPr>
            <a:spLocks noGrp="1"/>
          </p:cNvSpPr>
          <p:nvPr>
            <p:ph idx="1"/>
          </p:nvPr>
        </p:nvSpPr>
        <p:spPr>
          <a:xfrm>
            <a:off x="1505165" y="1595037"/>
            <a:ext cx="6330835" cy="3667925"/>
          </a:xfrm>
        </p:spPr>
        <p:txBody>
          <a:bodyPr/>
          <a:lstStyle/>
          <a:p>
            <a:r>
              <a:rPr lang="en-US" dirty="0" smtClean="0"/>
              <a:t>The abundance of information available to instructors has clouded the clarity for instructors</a:t>
            </a:r>
          </a:p>
          <a:p>
            <a:r>
              <a:rPr lang="en-US" dirty="0" smtClean="0"/>
              <a:t>SIMPLIFY…. DECISION MAKING for instructors.</a:t>
            </a:r>
          </a:p>
          <a:p>
            <a:r>
              <a:rPr lang="en-US" dirty="0" smtClean="0"/>
              <a:t>SIMPLIFY….  PATHWAYS FOR DEVELOPMENT</a:t>
            </a:r>
          </a:p>
          <a:p>
            <a:r>
              <a:rPr lang="en-US" dirty="0" smtClean="0"/>
              <a:t>Enhance our CONNECTION to grow our sport</a:t>
            </a:r>
            <a:endParaRPr lang="en-US" dirty="0" smtClean="0"/>
          </a:p>
          <a:p>
            <a:pPr marL="0" lvl="4" indent="0">
              <a:buNone/>
            </a:pPr>
            <a:endParaRPr lang="en-US" dirty="0"/>
          </a:p>
        </p:txBody>
      </p:sp>
    </p:spTree>
    <p:extLst>
      <p:ext uri="{BB962C8B-B14F-4D97-AF65-F5344CB8AC3E}">
        <p14:creationId xmlns:p14="http://schemas.microsoft.com/office/powerpoint/2010/main" val="159784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44813"/>
            <a:ext cx="8229600" cy="447675"/>
          </a:xfrm>
        </p:spPr>
        <p:txBody>
          <a:bodyPr rtlCol="0"/>
          <a:lstStyle/>
          <a:p>
            <a:pPr eaLnBrk="1" fontAlgn="auto" hangingPunct="1">
              <a:spcAft>
                <a:spcPts val="0"/>
              </a:spcAft>
              <a:defRPr/>
            </a:pPr>
            <a:r>
              <a:rPr lang="en-US" dirty="0" smtClean="0">
                <a:ea typeface="+mj-ea"/>
                <a:cs typeface="+mj-cs"/>
              </a:rPr>
              <a:t>The Developmental Framework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69" y="1232231"/>
            <a:ext cx="6330831" cy="139426"/>
          </a:xfrm>
        </p:spPr>
        <p:txBody>
          <a:bodyPr/>
          <a:lstStyle/>
          <a:p>
            <a:r>
              <a:rPr lang="en-US" dirty="0" smtClean="0"/>
              <a:t>One word:  simplify</a:t>
            </a:r>
            <a:endParaRPr lang="en-US" dirty="0"/>
          </a:p>
        </p:txBody>
      </p:sp>
      <p:sp>
        <p:nvSpPr>
          <p:cNvPr id="3" name="Content Placeholder 2"/>
          <p:cNvSpPr>
            <a:spLocks noGrp="1"/>
          </p:cNvSpPr>
          <p:nvPr>
            <p:ph idx="1"/>
          </p:nvPr>
        </p:nvSpPr>
        <p:spPr>
          <a:xfrm>
            <a:off x="1505165" y="1595037"/>
            <a:ext cx="6330835" cy="3667925"/>
          </a:xfrm>
        </p:spPr>
        <p:txBody>
          <a:bodyPr/>
          <a:lstStyle/>
          <a:p>
            <a:r>
              <a:rPr lang="en-US" dirty="0" smtClean="0"/>
              <a:t>To help instructors make immediate lesson decisions to maximize student learning.</a:t>
            </a:r>
          </a:p>
          <a:p>
            <a:endParaRPr lang="en-US" dirty="0" smtClean="0"/>
          </a:p>
          <a:p>
            <a:r>
              <a:rPr lang="en-US" dirty="0" smtClean="0"/>
              <a:t>To help training staff identify needs for long term development of individual instructors</a:t>
            </a:r>
          </a:p>
          <a:p>
            <a:endParaRPr lang="en-US" dirty="0" smtClean="0"/>
          </a:p>
          <a:p>
            <a:r>
              <a:rPr lang="en-US" dirty="0" smtClean="0"/>
              <a:t>To help schools identify trends and needs for whole school development</a:t>
            </a:r>
          </a:p>
          <a:p>
            <a:endParaRPr lang="en-US" dirty="0" smtClean="0"/>
          </a:p>
          <a:p>
            <a:r>
              <a:rPr lang="en-US" dirty="0" smtClean="0"/>
              <a:t>To help our organization identify National trends and needs for National development</a:t>
            </a:r>
          </a:p>
          <a:p>
            <a:endParaRPr lang="en-US" dirty="0"/>
          </a:p>
          <a:p>
            <a:endParaRPr lang="en-US" dirty="0" smtClean="0"/>
          </a:p>
          <a:p>
            <a:endParaRPr lang="en-US" dirty="0" smtClean="0"/>
          </a:p>
          <a:p>
            <a:pPr marL="0" lvl="4" indent="0">
              <a:buNone/>
            </a:pPr>
            <a:endParaRPr lang="en-US" dirty="0"/>
          </a:p>
        </p:txBody>
      </p:sp>
    </p:spTree>
    <p:extLst>
      <p:ext uri="{BB962C8B-B14F-4D97-AF65-F5344CB8AC3E}">
        <p14:creationId xmlns:p14="http://schemas.microsoft.com/office/powerpoint/2010/main" val="20264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301" y="2133464"/>
            <a:ext cx="4214676" cy="4214676"/>
          </a:xfrm>
          <a:prstGeom prst="rect">
            <a:avLst/>
          </a:prstGeom>
        </p:spPr>
      </p:pic>
      <p:pic>
        <p:nvPicPr>
          <p:cNvPr id="13" name="Picture 12"/>
          <p:cNvPicPr>
            <a:picLocks/>
          </p:cNvPicPr>
          <p:nvPr/>
        </p:nvPicPr>
        <p:blipFill>
          <a:blip r:embed="rId3">
            <a:extLst>
              <a:ext uri="{28A0092B-C50C-407E-A947-70E740481C1C}">
                <a14:useLocalDpi xmlns:a14="http://schemas.microsoft.com/office/drawing/2010/main" val="0"/>
              </a:ext>
            </a:extLst>
          </a:blip>
          <a:stretch>
            <a:fillRect/>
          </a:stretch>
        </p:blipFill>
        <p:spPr>
          <a:xfrm>
            <a:off x="2894785" y="2226846"/>
            <a:ext cx="3474720" cy="3035808"/>
          </a:xfrm>
          <a:prstGeom prst="rect">
            <a:avLst/>
          </a:prstGeom>
        </p:spPr>
      </p:pic>
      <p:sp>
        <p:nvSpPr>
          <p:cNvPr id="2" name="Title 1"/>
          <p:cNvSpPr>
            <a:spLocks noGrp="1"/>
          </p:cNvSpPr>
          <p:nvPr>
            <p:ph type="title"/>
          </p:nvPr>
        </p:nvSpPr>
        <p:spPr>
          <a:xfrm>
            <a:off x="1505169" y="835991"/>
            <a:ext cx="6330831" cy="139426"/>
          </a:xfrm>
        </p:spPr>
        <p:txBody>
          <a:bodyPr/>
          <a:lstStyle/>
          <a:p>
            <a:r>
              <a:rPr lang="en-US" dirty="0" smtClean="0"/>
              <a:t>What Makes a great instructor?</a:t>
            </a:r>
            <a:endParaRPr lang="en-US" dirty="0"/>
          </a:p>
        </p:txBody>
      </p:sp>
      <p:sp>
        <p:nvSpPr>
          <p:cNvPr id="3" name="Content Placeholder 2"/>
          <p:cNvSpPr>
            <a:spLocks noGrp="1"/>
          </p:cNvSpPr>
          <p:nvPr>
            <p:ph idx="1"/>
          </p:nvPr>
        </p:nvSpPr>
        <p:spPr>
          <a:xfrm>
            <a:off x="1505165" y="1595037"/>
            <a:ext cx="6330835" cy="3667925"/>
          </a:xfrm>
        </p:spPr>
        <p:txBody>
          <a:bodyPr/>
          <a:lstStyle/>
          <a:p>
            <a:pPr marL="0" indent="0">
              <a:buNone/>
            </a:pPr>
            <a:endParaRPr lang="en-US" dirty="0" smtClean="0"/>
          </a:p>
          <a:p>
            <a:pPr marL="0" lvl="4" indent="0">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603" y="2187253"/>
            <a:ext cx="3661958" cy="3200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785" y="2231194"/>
            <a:ext cx="3476152" cy="3031768"/>
          </a:xfrm>
          <a:prstGeom prst="rect">
            <a:avLst/>
          </a:prstGeom>
        </p:spPr>
      </p:pic>
      <p:pic>
        <p:nvPicPr>
          <p:cNvPr id="11" name="Picture 10"/>
          <p:cNvPicPr>
            <a:picLocks/>
          </p:cNvPicPr>
          <p:nvPr/>
        </p:nvPicPr>
        <p:blipFill>
          <a:blip r:embed="rId6">
            <a:extLst>
              <a:ext uri="{28A0092B-C50C-407E-A947-70E740481C1C}">
                <a14:useLocalDpi xmlns:a14="http://schemas.microsoft.com/office/drawing/2010/main" val="0"/>
              </a:ext>
            </a:extLst>
          </a:blip>
          <a:stretch>
            <a:fillRect/>
          </a:stretch>
        </p:blipFill>
        <p:spPr>
          <a:xfrm>
            <a:off x="2894785" y="2227154"/>
            <a:ext cx="3474720" cy="3035808"/>
          </a:xfrm>
          <a:prstGeom prst="rect">
            <a:avLst/>
          </a:prstGeom>
        </p:spPr>
      </p:pic>
      <p:pic>
        <p:nvPicPr>
          <p:cNvPr id="12" name="Picture 11"/>
          <p:cNvPicPr>
            <a:picLocks/>
          </p:cNvPicPr>
          <p:nvPr/>
        </p:nvPicPr>
        <p:blipFill>
          <a:blip r:embed="rId7">
            <a:extLst>
              <a:ext uri="{28A0092B-C50C-407E-A947-70E740481C1C}">
                <a14:useLocalDpi xmlns:a14="http://schemas.microsoft.com/office/drawing/2010/main" val="0"/>
              </a:ext>
            </a:extLst>
          </a:blip>
          <a:stretch>
            <a:fillRect/>
          </a:stretch>
        </p:blipFill>
        <p:spPr>
          <a:xfrm>
            <a:off x="2894785" y="2227154"/>
            <a:ext cx="3474720" cy="3035808"/>
          </a:xfrm>
          <a:prstGeom prst="rect">
            <a:avLst/>
          </a:prstGeom>
        </p:spPr>
      </p:pic>
    </p:spTree>
    <p:extLst>
      <p:ext uri="{BB962C8B-B14F-4D97-AF65-F5344CB8AC3E}">
        <p14:creationId xmlns:p14="http://schemas.microsoft.com/office/powerpoint/2010/main" val="120097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SIA-357 Powerpoint Template_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PSIA-357 Powerpoint Template_F.pot</Template>
  <TotalTime>14783</TotalTime>
  <Words>481</Words>
  <Application>Microsoft Macintosh PowerPoint</Application>
  <PresentationFormat>On-screen Show (4:3)</PresentationFormat>
  <Paragraphs>81</Paragraphs>
  <Slides>23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ＭＳ Ｐゴシック</vt:lpstr>
      <vt:lpstr>Arial</vt:lpstr>
      <vt:lpstr>PSIA-357 Powerpoint Template_F</vt:lpstr>
      <vt:lpstr>PowerPoint Presentation</vt:lpstr>
      <vt:lpstr>Student Centered since the 70’s</vt:lpstr>
      <vt:lpstr>Student Centered since the 70’s</vt:lpstr>
      <vt:lpstr>Student Centered since the 70’s</vt:lpstr>
      <vt:lpstr>PowerPoint Presentation</vt:lpstr>
      <vt:lpstr>Evolving Student Centered Teaching</vt:lpstr>
      <vt:lpstr>The Developmental Framework</vt:lpstr>
      <vt:lpstr>One word:  simplify</vt:lpstr>
      <vt:lpstr>What Makes a great instructor?</vt:lpstr>
      <vt:lpstr>Developmental Framework</vt:lpstr>
      <vt:lpstr>#1:  simplify instructor decisions</vt:lpstr>
      <vt:lpstr>#1:  simplify instructor decisions</vt:lpstr>
      <vt:lpstr>#2:  SIMPLIFY PATHWAYS TO DEVELOPMENT</vt:lpstr>
      <vt:lpstr>#2:  SIMPLIFY PATHWAYS TO DEVELOPMENT</vt:lpstr>
      <vt:lpstr>#2:  SIMPLIFY PATHWAYS TO DEVELOPMENT</vt:lpstr>
      <vt:lpstr>#2:  SIMPLIFY PATHWAYS TO DEVELOPMENT</vt:lpstr>
      <vt:lpstr>#2:  SIMPLIFY PATHWAYS TO DEVELOPMENT</vt:lpstr>
      <vt:lpstr>#2:  SIMPLIFY PATHWAYS TO DEVELOPMENT</vt:lpstr>
      <vt:lpstr>#2:  SIMPLIFY PATHWAYS TO DEVELOPMENT</vt:lpstr>
      <vt:lpstr>#2:  SIMPLIFY PATHWAYS TO DEVELOPMENT</vt:lpstr>
      <vt:lpstr>#2:  SIMPLIFY PATHWAYS TO DEVELOPMENT</vt:lpstr>
      <vt:lpstr>#3:  ENHANCE OUR CONNECTION</vt:lpstr>
      <vt:lpstr>thesnowpros.org</vt:lpstr>
    </vt:vector>
  </TitlesOfParts>
  <Company>Cultivator Advertising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Matt Boyd</cp:lastModifiedBy>
  <cp:revision>114</cp:revision>
  <cp:lastPrinted>2013-11-05T23:09:26Z</cp:lastPrinted>
  <dcterms:created xsi:type="dcterms:W3CDTF">2014-01-14T03:32:25Z</dcterms:created>
  <dcterms:modified xsi:type="dcterms:W3CDTF">2015-09-21T17:46:38Z</dcterms:modified>
</cp:coreProperties>
</file>