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55">
          <p15:clr>
            <a:srgbClr val="A4A3A4"/>
          </p15:clr>
        </p15:guide>
        <p15:guide id="2" pos="2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55" orient="horz"/>
        <p:guide pos="287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 name="Google Shape;3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9" name="Google Shape;11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4" name="Google Shape;13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3" name="Google Shape;14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4" name="Google Shape;15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5" name="Google Shape;16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9" name="Google Shape;17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4" name="Google Shape;19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2" name="Google Shape;20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0" name="Google Shape;210;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8" name="Google Shape;21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 name="Google Shape;4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6" name="Google Shape;22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4" name="Google Shape;23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2" name="Google Shape;24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0" name="Google Shape;250;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 name="Google Shape;5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3" name="Google Shape;6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SPARK IS WHAT WE ARE AFTER – CONNECTION/LEARNING.  THIS IS HOW WE GROW OUR SPORT.  THIS IS OUR GOAL.  THE MORE STUFF IN THE CENTER WE ARE ARE ABLE TO MEET, THE MORE LIKELY THE SPARK IS TO HAPPEN AND THE LARGER IT IS LIKELY TO BE.</a:t>
            </a:r>
            <a:endParaRPr/>
          </a:p>
        </p:txBody>
      </p:sp>
      <p:sp>
        <p:nvSpPr>
          <p:cNvPr id="75" name="Google Shape;75;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0" name="Google Shape;9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6" name="Google Shape;9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1" name="Google Shape;10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7" name="Google Shape;10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b="0" l="0" r="0" t="0"/>
          <a:stretch/>
        </p:blipFill>
        <p:spPr>
          <a:xfrm>
            <a:off x="-3175" y="6137275"/>
            <a:ext cx="9153525" cy="736600"/>
          </a:xfrm>
          <a:prstGeom prst="rect">
            <a:avLst/>
          </a:prstGeom>
          <a:noFill/>
          <a:ln>
            <a:noFill/>
          </a:ln>
        </p:spPr>
      </p:pic>
      <p:sp>
        <p:nvSpPr>
          <p:cNvPr id="17" name="Google Shape;17;p2"/>
          <p:cNvSpPr txBox="1"/>
          <p:nvPr>
            <p:ph idx="1" type="subTitle"/>
          </p:nvPr>
        </p:nvSpPr>
        <p:spPr>
          <a:xfrm>
            <a:off x="1524000" y="3660777"/>
            <a:ext cx="6083300" cy="466820"/>
          </a:xfrm>
          <a:prstGeom prst="rect">
            <a:avLst/>
          </a:prstGeom>
          <a:noFill/>
          <a:ln>
            <a:noFill/>
          </a:ln>
        </p:spPr>
        <p:txBody>
          <a:bodyPr anchorCtr="0" anchor="t" bIns="0" lIns="0" spcFirstLastPara="1" rIns="0" wrap="square" tIns="0">
            <a:noAutofit/>
          </a:bodyPr>
          <a:lstStyle>
            <a:lvl1pPr lvl="0" algn="ctr">
              <a:spcBef>
                <a:spcPts val="320"/>
              </a:spcBef>
              <a:spcAft>
                <a:spcPts val="0"/>
              </a:spcAft>
              <a:buClr>
                <a:srgbClr val="164A59"/>
              </a:buClr>
              <a:buSzPts val="1600"/>
              <a:buNone/>
              <a:defRPr b="1" sz="1600" cap="none">
                <a:solidFill>
                  <a:srgbClr val="164A59"/>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descr="PSIA-357 PowerpointTemplates_R4.png" id="18" name="Google Shape;18;p2"/>
          <p:cNvPicPr preferRelativeResize="0"/>
          <p:nvPr/>
        </p:nvPicPr>
        <p:blipFill rotWithShape="1">
          <a:blip r:embed="rId3">
            <a:alphaModFix/>
          </a:blip>
          <a:srcRect b="0" l="0" r="0" t="0"/>
          <a:stretch/>
        </p:blipFill>
        <p:spPr>
          <a:xfrm>
            <a:off x="1866471" y="2471219"/>
            <a:ext cx="5495727" cy="10424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b="0" l="0" r="0" t="0"/>
          <a:stretch/>
        </p:blipFill>
        <p:spPr>
          <a:xfrm>
            <a:off x="-3175" y="6137275"/>
            <a:ext cx="9153525" cy="736600"/>
          </a:xfrm>
          <a:prstGeom prst="rect">
            <a:avLst/>
          </a:prstGeom>
          <a:noFill/>
          <a:ln>
            <a:noFill/>
          </a:ln>
        </p:spPr>
      </p:pic>
      <p:cxnSp>
        <p:nvCxnSpPr>
          <p:cNvPr id="21" name="Google Shape;21;p3"/>
          <p:cNvCxnSpPr/>
          <p:nvPr/>
        </p:nvCxnSpPr>
        <p:spPr>
          <a:xfrm>
            <a:off x="1505464" y="1581481"/>
            <a:ext cx="6330541" cy="0"/>
          </a:xfrm>
          <a:prstGeom prst="straightConnector1">
            <a:avLst/>
          </a:prstGeom>
          <a:noFill/>
          <a:ln cap="flat" cmpd="sng" w="12700">
            <a:solidFill>
              <a:srgbClr val="164A59"/>
            </a:solidFill>
            <a:prstDash val="solid"/>
            <a:round/>
            <a:headEnd len="sm" w="sm" type="none"/>
            <a:tailEnd len="sm" w="sm" type="none"/>
          </a:ln>
        </p:spPr>
      </p:cxnSp>
      <p:sp>
        <p:nvSpPr>
          <p:cNvPr id="22" name="Google Shape;22;p3"/>
          <p:cNvSpPr txBox="1"/>
          <p:nvPr>
            <p:ph type="title"/>
          </p:nvPr>
        </p:nvSpPr>
        <p:spPr>
          <a:xfrm>
            <a:off x="1505169" y="1232231"/>
            <a:ext cx="6330836" cy="42476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2400" cap="none">
                <a:solidFill>
                  <a:srgbClr val="164A59"/>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3"/>
          <p:cNvSpPr txBox="1"/>
          <p:nvPr>
            <p:ph idx="1" type="body"/>
          </p:nvPr>
        </p:nvSpPr>
        <p:spPr>
          <a:xfrm>
            <a:off x="1505169" y="1731415"/>
            <a:ext cx="6330835" cy="3667925"/>
          </a:xfrm>
          <a:prstGeom prst="rect">
            <a:avLst/>
          </a:prstGeom>
          <a:noFill/>
          <a:ln>
            <a:noFill/>
          </a:ln>
        </p:spPr>
        <p:txBody>
          <a:bodyPr anchorCtr="0" anchor="t" bIns="0" lIns="0" spcFirstLastPara="1" rIns="0" wrap="square" tIns="0">
            <a:noAutofit/>
          </a:bodyPr>
          <a:lstStyle>
            <a:lvl1pPr indent="-342900" lvl="0" marL="457200" algn="l">
              <a:lnSpc>
                <a:spcPct val="111111"/>
              </a:lnSpc>
              <a:spcBef>
                <a:spcPts val="360"/>
              </a:spcBef>
              <a:spcAft>
                <a:spcPts val="0"/>
              </a:spcAft>
              <a:buClr>
                <a:srgbClr val="164A59"/>
              </a:buClr>
              <a:buSzPts val="1800"/>
              <a:buFont typeface="Arial"/>
              <a:buChar char="•"/>
              <a:defRPr sz="1800">
                <a:solidFill>
                  <a:srgbClr val="164A59"/>
                </a:solidFill>
              </a:defRPr>
            </a:lvl1pPr>
            <a:lvl2pPr indent="-342900" lvl="1" marL="914400" algn="l">
              <a:lnSpc>
                <a:spcPct val="111111"/>
              </a:lnSpc>
              <a:spcBef>
                <a:spcPts val="360"/>
              </a:spcBef>
              <a:spcAft>
                <a:spcPts val="0"/>
              </a:spcAft>
              <a:buClr>
                <a:srgbClr val="164A59"/>
              </a:buClr>
              <a:buSzPts val="1800"/>
              <a:buFont typeface="Arial"/>
              <a:buChar char="•"/>
              <a:defRPr sz="1800">
                <a:solidFill>
                  <a:srgbClr val="164A59"/>
                </a:solidFill>
              </a:defRPr>
            </a:lvl2pPr>
            <a:lvl3pPr indent="-342900" lvl="2" marL="1371600" algn="l">
              <a:lnSpc>
                <a:spcPct val="111111"/>
              </a:lnSpc>
              <a:spcBef>
                <a:spcPts val="360"/>
              </a:spcBef>
              <a:spcAft>
                <a:spcPts val="0"/>
              </a:spcAft>
              <a:buClr>
                <a:srgbClr val="164A59"/>
              </a:buClr>
              <a:buSzPts val="1800"/>
              <a:buFont typeface="Arial"/>
              <a:buChar char="•"/>
              <a:defRPr sz="1800">
                <a:solidFill>
                  <a:srgbClr val="164A59"/>
                </a:solidFill>
              </a:defRPr>
            </a:lvl3pPr>
            <a:lvl4pPr indent="-342900" lvl="3" marL="1828800" algn="l">
              <a:lnSpc>
                <a:spcPct val="111111"/>
              </a:lnSpc>
              <a:spcBef>
                <a:spcPts val="360"/>
              </a:spcBef>
              <a:spcAft>
                <a:spcPts val="0"/>
              </a:spcAft>
              <a:buClr>
                <a:srgbClr val="164A59"/>
              </a:buClr>
              <a:buSzPts val="1800"/>
              <a:buFont typeface="Arial"/>
              <a:buChar char="•"/>
              <a:defRPr sz="1800">
                <a:solidFill>
                  <a:srgbClr val="164A59"/>
                </a:solidFill>
              </a:defRPr>
            </a:lvl4pPr>
            <a:lvl5pPr indent="-342900" lvl="4" marL="2286000" algn="l">
              <a:lnSpc>
                <a:spcPct val="111111"/>
              </a:lnSpc>
              <a:spcBef>
                <a:spcPts val="360"/>
              </a:spcBef>
              <a:spcAft>
                <a:spcPts val="0"/>
              </a:spcAft>
              <a:buClr>
                <a:srgbClr val="164A59"/>
              </a:buClr>
              <a:buSzPts val="1800"/>
              <a:buFont typeface="Arial"/>
              <a:buChar char="•"/>
              <a:defRPr sz="1800">
                <a:solidFill>
                  <a:srgbClr val="164A59"/>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descr="PSIA-AASIlogoGroup.png" id="24" name="Google Shape;24;p3"/>
          <p:cNvPicPr preferRelativeResize="0"/>
          <p:nvPr/>
        </p:nvPicPr>
        <p:blipFill rotWithShape="1">
          <a:blip r:embed="rId3">
            <a:alphaModFix/>
          </a:blip>
          <a:srcRect b="0" l="0" r="0" t="0"/>
          <a:stretch/>
        </p:blipFill>
        <p:spPr>
          <a:xfrm>
            <a:off x="8117389" y="5916296"/>
            <a:ext cx="841191" cy="406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5"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b="0" l="0" r="0" t="0"/>
          <a:stretch/>
        </p:blipFill>
        <p:spPr>
          <a:xfrm>
            <a:off x="-3175" y="6137275"/>
            <a:ext cx="9153525" cy="736600"/>
          </a:xfrm>
          <a:prstGeom prst="rect">
            <a:avLst/>
          </a:prstGeom>
          <a:noFill/>
          <a:ln>
            <a:noFill/>
          </a:ln>
        </p:spPr>
      </p:pic>
      <p:pic>
        <p:nvPicPr>
          <p:cNvPr descr="PSIA-AASIlogoGroup.png" id="27" name="Google Shape;27;p4"/>
          <p:cNvPicPr preferRelativeResize="0"/>
          <p:nvPr/>
        </p:nvPicPr>
        <p:blipFill rotWithShape="1">
          <a:blip r:embed="rId3">
            <a:alphaModFix/>
          </a:blip>
          <a:srcRect b="0" l="0" r="0" t="0"/>
          <a:stretch/>
        </p:blipFill>
        <p:spPr>
          <a:xfrm>
            <a:off x="8117389" y="5916296"/>
            <a:ext cx="841191" cy="406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0" l="0" r="0" t="0"/>
          <a:stretch/>
        </p:blipFill>
        <p:spPr>
          <a:xfrm>
            <a:off x="-3175" y="6137275"/>
            <a:ext cx="9153525" cy="736600"/>
          </a:xfrm>
          <a:prstGeom prst="rect">
            <a:avLst/>
          </a:prstGeom>
          <a:noFill/>
          <a:ln>
            <a:noFill/>
          </a:ln>
        </p:spPr>
      </p:pic>
      <p:sp>
        <p:nvSpPr>
          <p:cNvPr id="30" name="Google Shape;30;p5"/>
          <p:cNvSpPr txBox="1"/>
          <p:nvPr>
            <p:ph type="title"/>
          </p:nvPr>
        </p:nvSpPr>
        <p:spPr>
          <a:xfrm>
            <a:off x="457200" y="2944519"/>
            <a:ext cx="8229600" cy="448675"/>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b="1" i="0" sz="4000" cap="none">
                <a:solidFill>
                  <a:srgbClr val="164A59"/>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descr="PSIA-AASIlogoGroup.png" id="31" name="Google Shape;31;p5"/>
          <p:cNvPicPr preferRelativeResize="0"/>
          <p:nvPr/>
        </p:nvPicPr>
        <p:blipFill rotWithShape="1">
          <a:blip r:embed="rId3">
            <a:alphaModFix/>
          </a:blip>
          <a:srcRect b="0" l="0" r="0" t="0"/>
          <a:stretch/>
        </p:blipFill>
        <p:spPr>
          <a:xfrm>
            <a:off x="8117389" y="5916296"/>
            <a:ext cx="841191" cy="406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2" name="Shape 32"/>
        <p:cNvGrpSpPr/>
        <p:nvPr/>
      </p:nvGrpSpPr>
      <p:grpSpPr>
        <a:xfrm>
          <a:off x="0" y="0"/>
          <a:ext cx="0" cy="0"/>
          <a:chOff x="0" y="0"/>
          <a:chExt cx="0" cy="0"/>
        </a:xfrm>
      </p:grpSpPr>
      <p:sp>
        <p:nvSpPr>
          <p:cNvPr id="33" name="Google Shape;33;p6"/>
          <p:cNvSpPr txBox="1"/>
          <p:nvPr>
            <p:ph type="title"/>
          </p:nvPr>
        </p:nvSpPr>
        <p:spPr>
          <a:xfrm>
            <a:off x="457200" y="586138"/>
            <a:ext cx="8229600" cy="4964958"/>
          </a:xfrm>
          <a:prstGeom prst="rect">
            <a:avLst/>
          </a:prstGeom>
          <a:noFill/>
          <a:ln>
            <a:noFill/>
          </a:ln>
        </p:spPr>
        <p:txBody>
          <a:bodyPr anchorCtr="0" anchor="t" bIns="0" lIns="0" spcFirstLastPara="1" rIns="0" wrap="square" tIns="45700">
            <a:noAutofit/>
          </a:bodyPr>
          <a:lstStyle>
            <a:lvl1pPr lvl="0" algn="ctr">
              <a:spcBef>
                <a:spcPts val="0"/>
              </a:spcBef>
              <a:spcAft>
                <a:spcPts val="0"/>
              </a:spcAft>
              <a:buSzPts val="1400"/>
              <a:buNone/>
              <a:defRPr b="1" cap="none">
                <a:solidFill>
                  <a:srgbClr val="164A59"/>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34" name="Google Shape;34;p6"/>
          <p:cNvPicPr preferRelativeResize="0"/>
          <p:nvPr/>
        </p:nvPicPr>
        <p:blipFill rotWithShape="1">
          <a:blip r:embed="rId2">
            <a:alphaModFix/>
          </a:blip>
          <a:srcRect b="0" l="0" r="0" t="0"/>
          <a:stretch/>
        </p:blipFill>
        <p:spPr>
          <a:xfrm>
            <a:off x="-3175" y="6137275"/>
            <a:ext cx="9153525" cy="736600"/>
          </a:xfrm>
          <a:prstGeom prst="rect">
            <a:avLst/>
          </a:prstGeom>
          <a:noFill/>
          <a:ln>
            <a:noFill/>
          </a:ln>
        </p:spPr>
      </p:pic>
      <p:pic>
        <p:nvPicPr>
          <p:cNvPr descr="PSIA-AASIlogoGroup.png" id="35" name="Google Shape;35;p6"/>
          <p:cNvPicPr preferRelativeResize="0"/>
          <p:nvPr/>
        </p:nvPicPr>
        <p:blipFill rotWithShape="1">
          <a:blip r:embed="rId3">
            <a:alphaModFix/>
          </a:blip>
          <a:srcRect b="0" l="0" r="0" t="0"/>
          <a:stretch/>
        </p:blipFill>
        <p:spPr>
          <a:xfrm>
            <a:off x="8117389" y="5916296"/>
            <a:ext cx="841191" cy="406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6" name="Shape 3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0.png"/><Relationship Id="rId7"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3.png"/><Relationship Id="rId10" Type="http://schemas.openxmlformats.org/officeDocument/2006/relationships/image" Target="../media/image21.png"/><Relationship Id="rId9" Type="http://schemas.openxmlformats.org/officeDocument/2006/relationships/image" Target="../media/image35.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32.png"/><Relationship Id="rId8"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3.png"/><Relationship Id="rId11" Type="http://schemas.openxmlformats.org/officeDocument/2006/relationships/image" Target="../media/image42.png"/><Relationship Id="rId10" Type="http://schemas.openxmlformats.org/officeDocument/2006/relationships/image" Target="../media/image21.png"/><Relationship Id="rId9" Type="http://schemas.openxmlformats.org/officeDocument/2006/relationships/image" Target="../media/image35.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32.png"/><Relationship Id="rId8"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1" Type="http://schemas.openxmlformats.org/officeDocument/2006/relationships/hyperlink" Target="http://www.youtube.com/user/TheSnowPros" TargetMode="External"/><Relationship Id="rId10" Type="http://schemas.openxmlformats.org/officeDocument/2006/relationships/image" Target="../media/image28.png"/><Relationship Id="rId13" Type="http://schemas.openxmlformats.org/officeDocument/2006/relationships/hyperlink" Target="http://pinterest.com/thesnowpros" TargetMode="External"/><Relationship Id="rId12"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www.linkedin.com/company/238669" TargetMode="External"/><Relationship Id="rId4" Type="http://schemas.openxmlformats.org/officeDocument/2006/relationships/image" Target="../media/image25.png"/><Relationship Id="rId9" Type="http://schemas.openxmlformats.org/officeDocument/2006/relationships/hyperlink" Target="https://plus.google.com/107322560458198764997/posts" TargetMode="External"/><Relationship Id="rId15" Type="http://schemas.openxmlformats.org/officeDocument/2006/relationships/hyperlink" Target="http://instagram.com/thesnowpros" TargetMode="External"/><Relationship Id="rId14" Type="http://schemas.openxmlformats.org/officeDocument/2006/relationships/image" Target="../media/image30.png"/><Relationship Id="rId16" Type="http://schemas.openxmlformats.org/officeDocument/2006/relationships/image" Target="../media/image31.png"/><Relationship Id="rId5" Type="http://schemas.openxmlformats.org/officeDocument/2006/relationships/hyperlink" Target="https://twitter.com/thesnowpros" TargetMode="External"/><Relationship Id="rId6" Type="http://schemas.openxmlformats.org/officeDocument/2006/relationships/image" Target="../media/image26.png"/><Relationship Id="rId7" Type="http://schemas.openxmlformats.org/officeDocument/2006/relationships/hyperlink" Target="https://www.facebook.com/TheSnowPros" TargetMode="External"/><Relationship Id="rId8"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3.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8"/>
          <p:cNvSpPr txBox="1"/>
          <p:nvPr>
            <p:ph idx="1" type="subTitle"/>
          </p:nvPr>
        </p:nvSpPr>
        <p:spPr>
          <a:xfrm>
            <a:off x="1600200" y="3577153"/>
            <a:ext cx="6083300" cy="672364"/>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rgbClr val="164A59"/>
              </a:buClr>
              <a:buSzPts val="1600"/>
              <a:buNone/>
            </a:pPr>
            <a:r>
              <a:rPr lang="en-US"/>
              <a:t>DEVELOPMENTAL FRAMEWORK</a:t>
            </a:r>
            <a:r>
              <a:rPr b="0" lang="en-US"/>
              <a:t>|</a:t>
            </a:r>
            <a:r>
              <a:rPr lang="en-US"/>
              <a:t>  INTERSKI 2015</a:t>
            </a:r>
            <a:endParaRPr/>
          </a:p>
        </p:txBody>
      </p:sp>
      <p:sp>
        <p:nvSpPr>
          <p:cNvPr id="42" name="Google Shape;42;p8"/>
          <p:cNvSpPr txBox="1"/>
          <p:nvPr/>
        </p:nvSpPr>
        <p:spPr>
          <a:xfrm>
            <a:off x="5104151" y="2923082"/>
            <a:ext cx="18473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 name="Google Shape;43;p8"/>
          <p:cNvSpPr txBox="1"/>
          <p:nvPr/>
        </p:nvSpPr>
        <p:spPr>
          <a:xfrm>
            <a:off x="4954249" y="2908092"/>
            <a:ext cx="18473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7"/>
          <p:cNvPicPr preferRelativeResize="0"/>
          <p:nvPr/>
        </p:nvPicPr>
        <p:blipFill rotWithShape="1">
          <a:blip r:embed="rId3">
            <a:alphaModFix/>
          </a:blip>
          <a:srcRect b="0" l="0" r="0" t="0"/>
          <a:stretch/>
        </p:blipFill>
        <p:spPr>
          <a:xfrm>
            <a:off x="2522549" y="2138083"/>
            <a:ext cx="4215384" cy="4215384"/>
          </a:xfrm>
          <a:prstGeom prst="rect">
            <a:avLst/>
          </a:prstGeom>
          <a:noFill/>
          <a:ln>
            <a:noFill/>
          </a:ln>
        </p:spPr>
      </p:pic>
      <p:sp>
        <p:nvSpPr>
          <p:cNvPr id="122" name="Google Shape;122;p17"/>
          <p:cNvSpPr txBox="1"/>
          <p:nvPr>
            <p:ph type="title"/>
          </p:nvPr>
        </p:nvSpPr>
        <p:spPr>
          <a:xfrm>
            <a:off x="1505169" y="1232231"/>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DEVELOPMENTAL FRAMEWORK</a:t>
            </a:r>
            <a:endParaRPr/>
          </a:p>
        </p:txBody>
      </p:sp>
      <p:sp>
        <p:nvSpPr>
          <p:cNvPr id="123" name="Google Shape;123;p17"/>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114300" lvl="0" marL="112713" rtl="0" algn="l">
              <a:lnSpc>
                <a:spcPct val="111111"/>
              </a:lnSpc>
              <a:spcBef>
                <a:spcPts val="0"/>
              </a:spcBef>
              <a:spcAft>
                <a:spcPts val="0"/>
              </a:spcAft>
              <a:buClr>
                <a:srgbClr val="164A59"/>
              </a:buClr>
              <a:buSzPts val="1800"/>
              <a:buFont typeface="Arial"/>
              <a:buChar char="•"/>
            </a:pPr>
            <a:r>
              <a:rPr lang="en-US"/>
              <a:t>The instructor adjusts the fundamentals based on the student like spokes on a wheel to keep the wheel true and the learning partnership intact</a:t>
            </a:r>
            <a:endParaRPr/>
          </a:p>
          <a:p>
            <a:pPr indent="0" lvl="4" marL="0" rtl="0" algn="l">
              <a:lnSpc>
                <a:spcPct val="111111"/>
              </a:lnSpc>
              <a:spcBef>
                <a:spcPts val="360"/>
              </a:spcBef>
              <a:spcAft>
                <a:spcPts val="0"/>
              </a:spcAft>
              <a:buClr>
                <a:srgbClr val="164A59"/>
              </a:buClr>
              <a:buSzPts val="1800"/>
              <a:buNone/>
            </a:pPr>
            <a:r>
              <a:t/>
            </a:r>
            <a:endParaRPr/>
          </a:p>
        </p:txBody>
      </p:sp>
      <p:sp>
        <p:nvSpPr>
          <p:cNvPr id="124" name="Google Shape;124;p17"/>
          <p:cNvSpPr/>
          <p:nvPr/>
        </p:nvSpPr>
        <p:spPr>
          <a:xfrm rot="-1442873">
            <a:off x="4951215" y="3994502"/>
            <a:ext cx="2105891" cy="242571"/>
          </a:xfrm>
          <a:prstGeom prst="leftArrow">
            <a:avLst>
              <a:gd fmla="val 50000" name="adj1"/>
              <a:gd fmla="val 50000" name="adj2"/>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17"/>
          <p:cNvSpPr txBox="1"/>
          <p:nvPr/>
        </p:nvSpPr>
        <p:spPr>
          <a:xfrm>
            <a:off x="6855444" y="3355711"/>
            <a:ext cx="60144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HUB</a:t>
            </a:r>
            <a:endParaRPr sz="1800">
              <a:solidFill>
                <a:schemeClr val="dk1"/>
              </a:solidFill>
              <a:latin typeface="Calibri"/>
              <a:ea typeface="Calibri"/>
              <a:cs typeface="Calibri"/>
              <a:sym typeface="Calibri"/>
            </a:endParaRPr>
          </a:p>
        </p:txBody>
      </p:sp>
      <p:sp>
        <p:nvSpPr>
          <p:cNvPr id="126" name="Google Shape;126;p17"/>
          <p:cNvSpPr/>
          <p:nvPr/>
        </p:nvSpPr>
        <p:spPr>
          <a:xfrm rot="-1908340">
            <a:off x="5425215" y="5508885"/>
            <a:ext cx="1374984" cy="240315"/>
          </a:xfrm>
          <a:prstGeom prst="leftArrow">
            <a:avLst>
              <a:gd fmla="val 50000" name="adj1"/>
              <a:gd fmla="val 50000" name="adj2"/>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17"/>
          <p:cNvSpPr txBox="1"/>
          <p:nvPr/>
        </p:nvSpPr>
        <p:spPr>
          <a:xfrm>
            <a:off x="6618931" y="5076470"/>
            <a:ext cx="85632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WHEEL</a:t>
            </a:r>
            <a:endParaRPr sz="1800">
              <a:solidFill>
                <a:schemeClr val="dk1"/>
              </a:solidFill>
              <a:latin typeface="Calibri"/>
              <a:ea typeface="Calibri"/>
              <a:cs typeface="Calibri"/>
              <a:sym typeface="Calibri"/>
            </a:endParaRPr>
          </a:p>
        </p:txBody>
      </p:sp>
      <p:sp>
        <p:nvSpPr>
          <p:cNvPr id="128" name="Google Shape;128;p17"/>
          <p:cNvSpPr txBox="1"/>
          <p:nvPr/>
        </p:nvSpPr>
        <p:spPr>
          <a:xfrm>
            <a:off x="456985" y="2484160"/>
            <a:ext cx="170223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CONNECTION</a:t>
            </a:r>
            <a:endParaRPr sz="1800">
              <a:solidFill>
                <a:schemeClr val="dk1"/>
              </a:solidFill>
              <a:latin typeface="Calibri"/>
              <a:ea typeface="Calibri"/>
              <a:cs typeface="Calibri"/>
              <a:sym typeface="Calibri"/>
            </a:endParaRPr>
          </a:p>
        </p:txBody>
      </p:sp>
      <p:cxnSp>
        <p:nvCxnSpPr>
          <p:cNvPr id="129" name="Google Shape;129;p17"/>
          <p:cNvCxnSpPr/>
          <p:nvPr/>
        </p:nvCxnSpPr>
        <p:spPr>
          <a:xfrm flipH="1" rot="-5400000">
            <a:off x="1133879" y="3543600"/>
            <a:ext cx="2619600" cy="866400"/>
          </a:xfrm>
          <a:prstGeom prst="curvedConnector3">
            <a:avLst>
              <a:gd fmla="val 101331" name="adj1"/>
            </a:avLst>
          </a:prstGeom>
          <a:noFill/>
          <a:ln cap="flat" cmpd="sng" w="5715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30" name="Google Shape;130;p17"/>
          <p:cNvCxnSpPr/>
          <p:nvPr/>
        </p:nvCxnSpPr>
        <p:spPr>
          <a:xfrm>
            <a:off x="1982928" y="2694224"/>
            <a:ext cx="4275300" cy="2592300"/>
          </a:xfrm>
          <a:prstGeom prst="curvedConnector3">
            <a:avLst>
              <a:gd fmla="val 50000" name="adj1"/>
            </a:avLst>
          </a:prstGeom>
          <a:noFill/>
          <a:ln cap="flat" cmpd="sng" w="5715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131" name="Google Shape;131;p17"/>
          <p:cNvCxnSpPr/>
          <p:nvPr/>
        </p:nvCxnSpPr>
        <p:spPr>
          <a:xfrm flipH="1" rot="10800000">
            <a:off x="2010479" y="2292878"/>
            <a:ext cx="2555434" cy="355932"/>
          </a:xfrm>
          <a:prstGeom prst="straightConnector1">
            <a:avLst/>
          </a:prstGeom>
          <a:noFill/>
          <a:ln cap="flat" cmpd="sng" w="5715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8"/>
          <p:cNvSpPr txBox="1"/>
          <p:nvPr>
            <p:ph type="title"/>
          </p:nvPr>
        </p:nvSpPr>
        <p:spPr>
          <a:xfrm>
            <a:off x="1505169" y="1232231"/>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#1:  SIMPLIFY INSTRUCTOR DECISIONS</a:t>
            </a:r>
            <a:endParaRPr/>
          </a:p>
        </p:txBody>
      </p:sp>
      <p:sp>
        <p:nvSpPr>
          <p:cNvPr id="137" name="Google Shape;137;p18"/>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114300" lvl="0" marL="112713" rtl="0" algn="l">
              <a:lnSpc>
                <a:spcPct val="111111"/>
              </a:lnSpc>
              <a:spcBef>
                <a:spcPts val="0"/>
              </a:spcBef>
              <a:spcAft>
                <a:spcPts val="0"/>
              </a:spcAft>
              <a:buClr>
                <a:srgbClr val="164A59"/>
              </a:buClr>
              <a:buSzPts val="1800"/>
              <a:buFont typeface="Arial"/>
              <a:buChar char="•"/>
            </a:pPr>
            <a:r>
              <a:rPr lang="en-US"/>
              <a:t>The instructor adjusts the fundamentals like spokes on a wheel to keep the wheel true and the learning partnership intact</a:t>
            </a:r>
            <a:endParaRPr/>
          </a:p>
          <a:p>
            <a:pPr indent="0" lvl="4" marL="0" rtl="0" algn="l">
              <a:lnSpc>
                <a:spcPct val="111111"/>
              </a:lnSpc>
              <a:spcBef>
                <a:spcPts val="360"/>
              </a:spcBef>
              <a:spcAft>
                <a:spcPts val="0"/>
              </a:spcAft>
              <a:buClr>
                <a:srgbClr val="164A59"/>
              </a:buClr>
              <a:buSzPts val="1800"/>
              <a:buNone/>
            </a:pPr>
            <a:r>
              <a:t/>
            </a:r>
            <a:endParaRPr/>
          </a:p>
        </p:txBody>
      </p:sp>
      <p:pic>
        <p:nvPicPr>
          <p:cNvPr id="138" name="Google Shape;138;p18"/>
          <p:cNvPicPr preferRelativeResize="0"/>
          <p:nvPr/>
        </p:nvPicPr>
        <p:blipFill rotWithShape="1">
          <a:blip r:embed="rId3">
            <a:alphaModFix/>
          </a:blip>
          <a:srcRect b="0" l="0" r="0" t="0"/>
          <a:stretch/>
        </p:blipFill>
        <p:spPr>
          <a:xfrm>
            <a:off x="2465657" y="2286533"/>
            <a:ext cx="4114800" cy="4114800"/>
          </a:xfrm>
          <a:prstGeom prst="rect">
            <a:avLst/>
          </a:prstGeom>
          <a:noFill/>
          <a:ln>
            <a:noFill/>
          </a:ln>
        </p:spPr>
      </p:pic>
      <p:pic>
        <p:nvPicPr>
          <p:cNvPr id="139" name="Google Shape;139;p18"/>
          <p:cNvPicPr preferRelativeResize="0"/>
          <p:nvPr/>
        </p:nvPicPr>
        <p:blipFill rotWithShape="1">
          <a:blip r:embed="rId4">
            <a:alphaModFix/>
          </a:blip>
          <a:srcRect b="0" l="0" r="0" t="0"/>
          <a:stretch/>
        </p:blipFill>
        <p:spPr>
          <a:xfrm>
            <a:off x="2471229" y="2286533"/>
            <a:ext cx="4114800" cy="4114800"/>
          </a:xfrm>
          <a:prstGeom prst="rect">
            <a:avLst/>
          </a:prstGeom>
          <a:noFill/>
          <a:ln>
            <a:noFill/>
          </a:ln>
        </p:spPr>
      </p:pic>
      <p:pic>
        <p:nvPicPr>
          <p:cNvPr id="140" name="Google Shape;140;p18"/>
          <p:cNvPicPr preferRelativeResize="0"/>
          <p:nvPr/>
        </p:nvPicPr>
        <p:blipFill rotWithShape="1">
          <a:blip r:embed="rId5">
            <a:alphaModFix/>
          </a:blip>
          <a:srcRect b="0" l="0" r="0" t="0"/>
          <a:stretch/>
        </p:blipFill>
        <p:spPr>
          <a:xfrm>
            <a:off x="3797841" y="3748029"/>
            <a:ext cx="1446511" cy="121393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500"/>
                                        <p:tgtEl>
                                          <p:spTgt spid="140"/>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9"/>
          <p:cNvSpPr txBox="1"/>
          <p:nvPr>
            <p:ph type="title"/>
          </p:nvPr>
        </p:nvSpPr>
        <p:spPr>
          <a:xfrm>
            <a:off x="1505169" y="1232231"/>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#1:  SIMPLIFY INSTRUCTOR DECISIONS</a:t>
            </a:r>
            <a:endParaRPr/>
          </a:p>
        </p:txBody>
      </p:sp>
      <p:sp>
        <p:nvSpPr>
          <p:cNvPr id="146" name="Google Shape;146;p19"/>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114300" lvl="0" marL="112713" rtl="0" algn="l">
              <a:lnSpc>
                <a:spcPct val="111111"/>
              </a:lnSpc>
              <a:spcBef>
                <a:spcPts val="0"/>
              </a:spcBef>
              <a:spcAft>
                <a:spcPts val="0"/>
              </a:spcAft>
              <a:buClr>
                <a:srgbClr val="164A59"/>
              </a:buClr>
              <a:buSzPts val="1800"/>
              <a:buFont typeface="Arial"/>
              <a:buChar char="•"/>
            </a:pPr>
            <a:r>
              <a:rPr lang="en-US"/>
              <a:t>The instructor adjusts the fundamentals like spokes on a wheel to keep the wheel true and the learning partnership intact</a:t>
            </a:r>
            <a:endParaRPr/>
          </a:p>
          <a:p>
            <a:pPr indent="0" lvl="4" marL="0" rtl="0" algn="l">
              <a:lnSpc>
                <a:spcPct val="111111"/>
              </a:lnSpc>
              <a:spcBef>
                <a:spcPts val="360"/>
              </a:spcBef>
              <a:spcAft>
                <a:spcPts val="0"/>
              </a:spcAft>
              <a:buClr>
                <a:srgbClr val="164A59"/>
              </a:buClr>
              <a:buSzPts val="1800"/>
              <a:buNone/>
            </a:pPr>
            <a:r>
              <a:t/>
            </a:r>
            <a:endParaRPr/>
          </a:p>
        </p:txBody>
      </p:sp>
      <p:pic>
        <p:nvPicPr>
          <p:cNvPr id="147" name="Google Shape;147;p19"/>
          <p:cNvPicPr preferRelativeResize="0"/>
          <p:nvPr/>
        </p:nvPicPr>
        <p:blipFill rotWithShape="1">
          <a:blip r:embed="rId3">
            <a:alphaModFix/>
          </a:blip>
          <a:srcRect b="0" l="0" r="0" t="0"/>
          <a:stretch/>
        </p:blipFill>
        <p:spPr>
          <a:xfrm>
            <a:off x="2465657" y="2286533"/>
            <a:ext cx="4114800" cy="4114800"/>
          </a:xfrm>
          <a:prstGeom prst="rect">
            <a:avLst/>
          </a:prstGeom>
          <a:noFill/>
          <a:ln>
            <a:noFill/>
          </a:ln>
        </p:spPr>
      </p:pic>
      <p:pic>
        <p:nvPicPr>
          <p:cNvPr id="148" name="Google Shape;148;p19"/>
          <p:cNvPicPr preferRelativeResize="0"/>
          <p:nvPr/>
        </p:nvPicPr>
        <p:blipFill rotWithShape="1">
          <a:blip r:embed="rId4">
            <a:alphaModFix/>
          </a:blip>
          <a:srcRect b="0" l="0" r="0" t="0"/>
          <a:stretch/>
        </p:blipFill>
        <p:spPr>
          <a:xfrm>
            <a:off x="2471229" y="2286533"/>
            <a:ext cx="4114800" cy="4114800"/>
          </a:xfrm>
          <a:prstGeom prst="rect">
            <a:avLst/>
          </a:prstGeom>
          <a:noFill/>
          <a:ln>
            <a:noFill/>
          </a:ln>
        </p:spPr>
      </p:pic>
      <p:pic>
        <p:nvPicPr>
          <p:cNvPr id="149" name="Google Shape;149;p19"/>
          <p:cNvPicPr preferRelativeResize="0"/>
          <p:nvPr/>
        </p:nvPicPr>
        <p:blipFill rotWithShape="1">
          <a:blip r:embed="rId5">
            <a:alphaModFix/>
          </a:blip>
          <a:srcRect b="0" l="0" r="0" t="0"/>
          <a:stretch/>
        </p:blipFill>
        <p:spPr>
          <a:xfrm>
            <a:off x="3797841" y="3748029"/>
            <a:ext cx="1446511" cy="1213936"/>
          </a:xfrm>
          <a:prstGeom prst="rect">
            <a:avLst/>
          </a:prstGeom>
          <a:noFill/>
          <a:ln>
            <a:noFill/>
          </a:ln>
        </p:spPr>
      </p:pic>
      <p:pic>
        <p:nvPicPr>
          <p:cNvPr id="150" name="Google Shape;150;p19"/>
          <p:cNvPicPr preferRelativeResize="0"/>
          <p:nvPr/>
        </p:nvPicPr>
        <p:blipFill rotWithShape="1">
          <a:blip r:embed="rId6">
            <a:alphaModFix/>
          </a:blip>
          <a:srcRect b="0" l="0" r="0" t="0"/>
          <a:stretch/>
        </p:blipFill>
        <p:spPr>
          <a:xfrm>
            <a:off x="2476801" y="2255763"/>
            <a:ext cx="4114800" cy="4114800"/>
          </a:xfrm>
          <a:prstGeom prst="rect">
            <a:avLst/>
          </a:prstGeom>
          <a:noFill/>
          <a:ln>
            <a:noFill/>
          </a:ln>
        </p:spPr>
      </p:pic>
      <p:pic>
        <p:nvPicPr>
          <p:cNvPr id="151" name="Google Shape;151;p19"/>
          <p:cNvPicPr preferRelativeResize="0"/>
          <p:nvPr/>
        </p:nvPicPr>
        <p:blipFill rotWithShape="1">
          <a:blip r:embed="rId7">
            <a:alphaModFix/>
          </a:blip>
          <a:srcRect b="0" l="0" r="0" t="0"/>
          <a:stretch/>
        </p:blipFill>
        <p:spPr>
          <a:xfrm>
            <a:off x="3811288" y="3617258"/>
            <a:ext cx="1446511" cy="149262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0"/>
          <p:cNvSpPr txBox="1"/>
          <p:nvPr>
            <p:ph type="title"/>
          </p:nvPr>
        </p:nvSpPr>
        <p:spPr>
          <a:xfrm>
            <a:off x="1505169" y="1224327"/>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#2:  SIMPLIFY PATHWAYS TO DEVELOPMENT</a:t>
            </a:r>
            <a:endParaRPr/>
          </a:p>
        </p:txBody>
      </p:sp>
      <p:sp>
        <p:nvSpPr>
          <p:cNvPr id="157" name="Google Shape;157;p20"/>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0" lvl="4" marL="0" rtl="0" algn="ctr">
              <a:lnSpc>
                <a:spcPct val="111111"/>
              </a:lnSpc>
              <a:spcBef>
                <a:spcPts val="0"/>
              </a:spcBef>
              <a:spcAft>
                <a:spcPts val="0"/>
              </a:spcAft>
              <a:buClr>
                <a:srgbClr val="164A59"/>
              </a:buClr>
              <a:buSzPts val="1800"/>
              <a:buNone/>
            </a:pPr>
            <a:r>
              <a:t/>
            </a:r>
            <a:endParaRPr/>
          </a:p>
          <a:p>
            <a:pPr indent="0" lvl="4" marL="0" rtl="0" algn="ctr">
              <a:lnSpc>
                <a:spcPct val="111111"/>
              </a:lnSpc>
              <a:spcBef>
                <a:spcPts val="360"/>
              </a:spcBef>
              <a:spcAft>
                <a:spcPts val="0"/>
              </a:spcAft>
              <a:buClr>
                <a:srgbClr val="164A59"/>
              </a:buClr>
              <a:buSzPts val="1800"/>
              <a:buNone/>
            </a:pPr>
            <a:r>
              <a:rPr lang="en-US"/>
              <a:t>INSTRUCTOR DEVELOPMENT</a:t>
            </a:r>
            <a:endParaRPr/>
          </a:p>
        </p:txBody>
      </p:sp>
      <p:pic>
        <p:nvPicPr>
          <p:cNvPr id="158" name="Google Shape;158;p20"/>
          <p:cNvPicPr preferRelativeResize="0"/>
          <p:nvPr/>
        </p:nvPicPr>
        <p:blipFill rotWithShape="1">
          <a:blip r:embed="rId3">
            <a:alphaModFix/>
          </a:blip>
          <a:srcRect b="0" l="0" r="0" t="0"/>
          <a:stretch/>
        </p:blipFill>
        <p:spPr>
          <a:xfrm>
            <a:off x="2465657" y="2286533"/>
            <a:ext cx="4114800" cy="4114800"/>
          </a:xfrm>
          <a:prstGeom prst="rect">
            <a:avLst/>
          </a:prstGeom>
          <a:noFill/>
          <a:ln>
            <a:noFill/>
          </a:ln>
        </p:spPr>
      </p:pic>
      <p:pic>
        <p:nvPicPr>
          <p:cNvPr id="159" name="Google Shape;159;p20"/>
          <p:cNvPicPr preferRelativeResize="0"/>
          <p:nvPr/>
        </p:nvPicPr>
        <p:blipFill rotWithShape="1">
          <a:blip r:embed="rId4">
            <a:alphaModFix/>
          </a:blip>
          <a:srcRect b="0" l="0" r="0" t="0"/>
          <a:stretch/>
        </p:blipFill>
        <p:spPr>
          <a:xfrm>
            <a:off x="2471229" y="2286533"/>
            <a:ext cx="4114800" cy="4114800"/>
          </a:xfrm>
          <a:prstGeom prst="rect">
            <a:avLst/>
          </a:prstGeom>
          <a:noFill/>
          <a:ln>
            <a:noFill/>
          </a:ln>
        </p:spPr>
      </p:pic>
      <p:pic>
        <p:nvPicPr>
          <p:cNvPr id="160" name="Google Shape;160;p20"/>
          <p:cNvPicPr preferRelativeResize="0"/>
          <p:nvPr/>
        </p:nvPicPr>
        <p:blipFill rotWithShape="1">
          <a:blip r:embed="rId5">
            <a:alphaModFix/>
          </a:blip>
          <a:srcRect b="0" l="0" r="0" t="0"/>
          <a:stretch/>
        </p:blipFill>
        <p:spPr>
          <a:xfrm>
            <a:off x="3797841" y="3748029"/>
            <a:ext cx="1446511" cy="1213936"/>
          </a:xfrm>
          <a:prstGeom prst="rect">
            <a:avLst/>
          </a:prstGeom>
          <a:noFill/>
          <a:ln>
            <a:noFill/>
          </a:ln>
        </p:spPr>
      </p:pic>
      <p:pic>
        <p:nvPicPr>
          <p:cNvPr id="161" name="Google Shape;161;p20"/>
          <p:cNvPicPr preferRelativeResize="0"/>
          <p:nvPr/>
        </p:nvPicPr>
        <p:blipFill rotWithShape="1">
          <a:blip r:embed="rId6">
            <a:alphaModFix/>
          </a:blip>
          <a:srcRect b="0" l="0" r="0" t="0"/>
          <a:stretch/>
        </p:blipFill>
        <p:spPr>
          <a:xfrm>
            <a:off x="3764422" y="3606800"/>
            <a:ext cx="1503081" cy="1503081"/>
          </a:xfrm>
          <a:prstGeom prst="rect">
            <a:avLst/>
          </a:prstGeom>
          <a:noFill/>
          <a:ln>
            <a:noFill/>
          </a:ln>
        </p:spPr>
      </p:pic>
      <p:pic>
        <p:nvPicPr>
          <p:cNvPr id="162" name="Google Shape;162;p20"/>
          <p:cNvPicPr preferRelativeResize="0"/>
          <p:nvPr/>
        </p:nvPicPr>
        <p:blipFill rotWithShape="1">
          <a:blip r:embed="rId7">
            <a:alphaModFix/>
          </a:blip>
          <a:srcRect b="0" l="0" r="0" t="0"/>
          <a:stretch/>
        </p:blipFill>
        <p:spPr>
          <a:xfrm>
            <a:off x="2458562" y="2297597"/>
            <a:ext cx="4114800" cy="4114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1"/>
          <p:cNvSpPr txBox="1"/>
          <p:nvPr>
            <p:ph type="title"/>
          </p:nvPr>
        </p:nvSpPr>
        <p:spPr>
          <a:xfrm>
            <a:off x="1505169" y="1224327"/>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#2:  SIMPLIFY PATHWAYS TO DEVELOPMENT</a:t>
            </a:r>
            <a:endParaRPr/>
          </a:p>
        </p:txBody>
      </p:sp>
      <p:sp>
        <p:nvSpPr>
          <p:cNvPr id="168" name="Google Shape;168;p21"/>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0" lvl="4" marL="0" rtl="0" algn="ctr">
              <a:lnSpc>
                <a:spcPct val="111111"/>
              </a:lnSpc>
              <a:spcBef>
                <a:spcPts val="0"/>
              </a:spcBef>
              <a:spcAft>
                <a:spcPts val="0"/>
              </a:spcAft>
              <a:buClr>
                <a:srgbClr val="164A59"/>
              </a:buClr>
              <a:buSzPts val="1800"/>
              <a:buNone/>
            </a:pPr>
            <a:r>
              <a:t/>
            </a:r>
            <a:endParaRPr/>
          </a:p>
          <a:p>
            <a:pPr indent="0" lvl="4" marL="0" rtl="0" algn="ctr">
              <a:lnSpc>
                <a:spcPct val="111111"/>
              </a:lnSpc>
              <a:spcBef>
                <a:spcPts val="360"/>
              </a:spcBef>
              <a:spcAft>
                <a:spcPts val="0"/>
              </a:spcAft>
              <a:buClr>
                <a:srgbClr val="164A59"/>
              </a:buClr>
              <a:buSzPts val="1800"/>
              <a:buNone/>
            </a:pPr>
            <a:r>
              <a:rPr lang="en-US"/>
              <a:t>SCHOOL DEVELOPMENT</a:t>
            </a:r>
            <a:endParaRPr/>
          </a:p>
        </p:txBody>
      </p:sp>
      <p:pic>
        <p:nvPicPr>
          <p:cNvPr id="169" name="Google Shape;169;p21"/>
          <p:cNvPicPr preferRelativeResize="0"/>
          <p:nvPr/>
        </p:nvPicPr>
        <p:blipFill rotWithShape="1">
          <a:blip r:embed="rId3">
            <a:alphaModFix/>
          </a:blip>
          <a:srcRect b="0" l="0" r="0" t="0"/>
          <a:stretch/>
        </p:blipFill>
        <p:spPr>
          <a:xfrm>
            <a:off x="2465657" y="2286533"/>
            <a:ext cx="4114800" cy="4114800"/>
          </a:xfrm>
          <a:prstGeom prst="rect">
            <a:avLst/>
          </a:prstGeom>
          <a:noFill/>
          <a:ln>
            <a:noFill/>
          </a:ln>
        </p:spPr>
      </p:pic>
      <p:pic>
        <p:nvPicPr>
          <p:cNvPr id="170" name="Google Shape;170;p21"/>
          <p:cNvPicPr preferRelativeResize="0"/>
          <p:nvPr/>
        </p:nvPicPr>
        <p:blipFill rotWithShape="1">
          <a:blip r:embed="rId4">
            <a:alphaModFix/>
          </a:blip>
          <a:srcRect b="0" l="0" r="0" t="0"/>
          <a:stretch/>
        </p:blipFill>
        <p:spPr>
          <a:xfrm>
            <a:off x="2471229" y="2286533"/>
            <a:ext cx="4114800" cy="4114800"/>
          </a:xfrm>
          <a:prstGeom prst="rect">
            <a:avLst/>
          </a:prstGeom>
          <a:noFill/>
          <a:ln>
            <a:noFill/>
          </a:ln>
        </p:spPr>
      </p:pic>
      <p:pic>
        <p:nvPicPr>
          <p:cNvPr id="171" name="Google Shape;171;p21"/>
          <p:cNvPicPr preferRelativeResize="0"/>
          <p:nvPr/>
        </p:nvPicPr>
        <p:blipFill rotWithShape="1">
          <a:blip r:embed="rId5">
            <a:alphaModFix/>
          </a:blip>
          <a:srcRect b="0" l="0" r="0" t="0"/>
          <a:stretch/>
        </p:blipFill>
        <p:spPr>
          <a:xfrm>
            <a:off x="3797841" y="3748029"/>
            <a:ext cx="1446511" cy="1213936"/>
          </a:xfrm>
          <a:prstGeom prst="rect">
            <a:avLst/>
          </a:prstGeom>
          <a:noFill/>
          <a:ln>
            <a:noFill/>
          </a:ln>
        </p:spPr>
      </p:pic>
      <p:pic>
        <p:nvPicPr>
          <p:cNvPr id="172" name="Google Shape;172;p21"/>
          <p:cNvPicPr preferRelativeResize="0"/>
          <p:nvPr/>
        </p:nvPicPr>
        <p:blipFill rotWithShape="1">
          <a:blip r:embed="rId6">
            <a:alphaModFix/>
          </a:blip>
          <a:srcRect b="0" l="0" r="0" t="0"/>
          <a:stretch/>
        </p:blipFill>
        <p:spPr>
          <a:xfrm>
            <a:off x="3764422" y="3606800"/>
            <a:ext cx="1503081" cy="1503081"/>
          </a:xfrm>
          <a:prstGeom prst="rect">
            <a:avLst/>
          </a:prstGeom>
          <a:noFill/>
          <a:ln>
            <a:noFill/>
          </a:ln>
        </p:spPr>
      </p:pic>
      <p:pic>
        <p:nvPicPr>
          <p:cNvPr id="173" name="Google Shape;173;p21"/>
          <p:cNvPicPr preferRelativeResize="0"/>
          <p:nvPr/>
        </p:nvPicPr>
        <p:blipFill rotWithShape="1">
          <a:blip r:embed="rId7">
            <a:alphaModFix/>
          </a:blip>
          <a:srcRect b="0" l="0" r="0" t="0"/>
          <a:stretch/>
        </p:blipFill>
        <p:spPr>
          <a:xfrm>
            <a:off x="2458562" y="2297597"/>
            <a:ext cx="4114800" cy="4114800"/>
          </a:xfrm>
          <a:prstGeom prst="rect">
            <a:avLst/>
          </a:prstGeom>
          <a:noFill/>
          <a:ln>
            <a:noFill/>
          </a:ln>
        </p:spPr>
      </p:pic>
      <p:pic>
        <p:nvPicPr>
          <p:cNvPr id="174" name="Google Shape;174;p21"/>
          <p:cNvPicPr preferRelativeResize="0"/>
          <p:nvPr/>
        </p:nvPicPr>
        <p:blipFill rotWithShape="1">
          <a:blip r:embed="rId8">
            <a:alphaModFix/>
          </a:blip>
          <a:srcRect b="0" l="0" r="0" t="0"/>
          <a:stretch/>
        </p:blipFill>
        <p:spPr>
          <a:xfrm>
            <a:off x="3766154" y="3621329"/>
            <a:ext cx="1499616" cy="1499616"/>
          </a:xfrm>
          <a:prstGeom prst="rect">
            <a:avLst/>
          </a:prstGeom>
          <a:noFill/>
          <a:ln>
            <a:noFill/>
          </a:ln>
        </p:spPr>
      </p:pic>
      <p:pic>
        <p:nvPicPr>
          <p:cNvPr id="175" name="Google Shape;175;p21"/>
          <p:cNvPicPr preferRelativeResize="0"/>
          <p:nvPr/>
        </p:nvPicPr>
        <p:blipFill rotWithShape="1">
          <a:blip r:embed="rId9">
            <a:alphaModFix/>
          </a:blip>
          <a:srcRect b="0" l="0" r="0" t="0"/>
          <a:stretch/>
        </p:blipFill>
        <p:spPr>
          <a:xfrm>
            <a:off x="2472752" y="2313737"/>
            <a:ext cx="4114800" cy="4114800"/>
          </a:xfrm>
          <a:prstGeom prst="rect">
            <a:avLst/>
          </a:prstGeom>
          <a:noFill/>
          <a:ln>
            <a:noFill/>
          </a:ln>
        </p:spPr>
      </p:pic>
      <p:pic>
        <p:nvPicPr>
          <p:cNvPr id="176" name="Google Shape;176;p21"/>
          <p:cNvPicPr preferRelativeResize="0"/>
          <p:nvPr/>
        </p:nvPicPr>
        <p:blipFill rotWithShape="1">
          <a:blip r:embed="rId10">
            <a:alphaModFix/>
          </a:blip>
          <a:srcRect b="0" l="0" r="0" t="0"/>
          <a:stretch/>
        </p:blipFill>
        <p:spPr>
          <a:xfrm>
            <a:off x="3797841" y="3656301"/>
            <a:ext cx="1499616" cy="149961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2"/>
          <p:cNvSpPr txBox="1"/>
          <p:nvPr>
            <p:ph type="title"/>
          </p:nvPr>
        </p:nvSpPr>
        <p:spPr>
          <a:xfrm>
            <a:off x="1505169" y="1224327"/>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#2:  SIMPLIFY PATHWAYS TO DEVELOPMENT</a:t>
            </a:r>
            <a:endParaRPr/>
          </a:p>
        </p:txBody>
      </p:sp>
      <p:sp>
        <p:nvSpPr>
          <p:cNvPr id="182" name="Google Shape;182;p22"/>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0" lvl="4" marL="0" rtl="0" algn="ctr">
              <a:lnSpc>
                <a:spcPct val="111111"/>
              </a:lnSpc>
              <a:spcBef>
                <a:spcPts val="0"/>
              </a:spcBef>
              <a:spcAft>
                <a:spcPts val="0"/>
              </a:spcAft>
              <a:buClr>
                <a:srgbClr val="164A59"/>
              </a:buClr>
              <a:buSzPts val="1800"/>
              <a:buNone/>
            </a:pPr>
            <a:r>
              <a:t/>
            </a:r>
            <a:endParaRPr/>
          </a:p>
          <a:p>
            <a:pPr indent="0" lvl="4" marL="0" rtl="0" algn="ctr">
              <a:lnSpc>
                <a:spcPct val="111111"/>
              </a:lnSpc>
              <a:spcBef>
                <a:spcPts val="360"/>
              </a:spcBef>
              <a:spcAft>
                <a:spcPts val="0"/>
              </a:spcAft>
              <a:buClr>
                <a:srgbClr val="164A59"/>
              </a:buClr>
              <a:buSzPts val="1800"/>
              <a:buNone/>
            </a:pPr>
            <a:r>
              <a:rPr lang="en-US"/>
              <a:t>NATIONAL DEVELOPMENT</a:t>
            </a:r>
            <a:endParaRPr/>
          </a:p>
        </p:txBody>
      </p:sp>
      <p:pic>
        <p:nvPicPr>
          <p:cNvPr id="183" name="Google Shape;183;p22"/>
          <p:cNvPicPr preferRelativeResize="0"/>
          <p:nvPr/>
        </p:nvPicPr>
        <p:blipFill rotWithShape="1">
          <a:blip r:embed="rId3">
            <a:alphaModFix/>
          </a:blip>
          <a:srcRect b="0" l="0" r="0" t="0"/>
          <a:stretch/>
        </p:blipFill>
        <p:spPr>
          <a:xfrm>
            <a:off x="2465657" y="2286533"/>
            <a:ext cx="4114800" cy="4114800"/>
          </a:xfrm>
          <a:prstGeom prst="rect">
            <a:avLst/>
          </a:prstGeom>
          <a:noFill/>
          <a:ln>
            <a:noFill/>
          </a:ln>
        </p:spPr>
      </p:pic>
      <p:pic>
        <p:nvPicPr>
          <p:cNvPr id="184" name="Google Shape;184;p22"/>
          <p:cNvPicPr preferRelativeResize="0"/>
          <p:nvPr/>
        </p:nvPicPr>
        <p:blipFill rotWithShape="1">
          <a:blip r:embed="rId4">
            <a:alphaModFix/>
          </a:blip>
          <a:srcRect b="0" l="0" r="0" t="0"/>
          <a:stretch/>
        </p:blipFill>
        <p:spPr>
          <a:xfrm>
            <a:off x="2471229" y="2286533"/>
            <a:ext cx="4114800" cy="4114800"/>
          </a:xfrm>
          <a:prstGeom prst="rect">
            <a:avLst/>
          </a:prstGeom>
          <a:noFill/>
          <a:ln>
            <a:noFill/>
          </a:ln>
        </p:spPr>
      </p:pic>
      <p:pic>
        <p:nvPicPr>
          <p:cNvPr id="185" name="Google Shape;185;p22"/>
          <p:cNvPicPr preferRelativeResize="0"/>
          <p:nvPr/>
        </p:nvPicPr>
        <p:blipFill rotWithShape="1">
          <a:blip r:embed="rId5">
            <a:alphaModFix/>
          </a:blip>
          <a:srcRect b="0" l="0" r="0" t="0"/>
          <a:stretch/>
        </p:blipFill>
        <p:spPr>
          <a:xfrm>
            <a:off x="3797841" y="3748029"/>
            <a:ext cx="1446511" cy="1213936"/>
          </a:xfrm>
          <a:prstGeom prst="rect">
            <a:avLst/>
          </a:prstGeom>
          <a:noFill/>
          <a:ln>
            <a:noFill/>
          </a:ln>
        </p:spPr>
      </p:pic>
      <p:pic>
        <p:nvPicPr>
          <p:cNvPr id="186" name="Google Shape;186;p22"/>
          <p:cNvPicPr preferRelativeResize="0"/>
          <p:nvPr/>
        </p:nvPicPr>
        <p:blipFill rotWithShape="1">
          <a:blip r:embed="rId6">
            <a:alphaModFix/>
          </a:blip>
          <a:srcRect b="0" l="0" r="0" t="0"/>
          <a:stretch/>
        </p:blipFill>
        <p:spPr>
          <a:xfrm>
            <a:off x="3764422" y="3606800"/>
            <a:ext cx="1503081" cy="1503081"/>
          </a:xfrm>
          <a:prstGeom prst="rect">
            <a:avLst/>
          </a:prstGeom>
          <a:noFill/>
          <a:ln>
            <a:noFill/>
          </a:ln>
        </p:spPr>
      </p:pic>
      <p:pic>
        <p:nvPicPr>
          <p:cNvPr id="187" name="Google Shape;187;p22"/>
          <p:cNvPicPr preferRelativeResize="0"/>
          <p:nvPr/>
        </p:nvPicPr>
        <p:blipFill rotWithShape="1">
          <a:blip r:embed="rId7">
            <a:alphaModFix/>
          </a:blip>
          <a:srcRect b="0" l="0" r="0" t="0"/>
          <a:stretch/>
        </p:blipFill>
        <p:spPr>
          <a:xfrm>
            <a:off x="2458562" y="2297597"/>
            <a:ext cx="4114800" cy="4114800"/>
          </a:xfrm>
          <a:prstGeom prst="rect">
            <a:avLst/>
          </a:prstGeom>
          <a:noFill/>
          <a:ln>
            <a:noFill/>
          </a:ln>
        </p:spPr>
      </p:pic>
      <p:pic>
        <p:nvPicPr>
          <p:cNvPr id="188" name="Google Shape;188;p22"/>
          <p:cNvPicPr preferRelativeResize="0"/>
          <p:nvPr/>
        </p:nvPicPr>
        <p:blipFill rotWithShape="1">
          <a:blip r:embed="rId8">
            <a:alphaModFix/>
          </a:blip>
          <a:srcRect b="0" l="0" r="0" t="0"/>
          <a:stretch/>
        </p:blipFill>
        <p:spPr>
          <a:xfrm>
            <a:off x="3766154" y="3621329"/>
            <a:ext cx="1499616" cy="1499616"/>
          </a:xfrm>
          <a:prstGeom prst="rect">
            <a:avLst/>
          </a:prstGeom>
          <a:noFill/>
          <a:ln>
            <a:noFill/>
          </a:ln>
        </p:spPr>
      </p:pic>
      <p:pic>
        <p:nvPicPr>
          <p:cNvPr id="189" name="Google Shape;189;p22"/>
          <p:cNvPicPr preferRelativeResize="0"/>
          <p:nvPr/>
        </p:nvPicPr>
        <p:blipFill rotWithShape="1">
          <a:blip r:embed="rId9">
            <a:alphaModFix/>
          </a:blip>
          <a:srcRect b="0" l="0" r="0" t="0"/>
          <a:stretch/>
        </p:blipFill>
        <p:spPr>
          <a:xfrm>
            <a:off x="2472752" y="2313737"/>
            <a:ext cx="4114800" cy="4114800"/>
          </a:xfrm>
          <a:prstGeom prst="rect">
            <a:avLst/>
          </a:prstGeom>
          <a:noFill/>
          <a:ln>
            <a:noFill/>
          </a:ln>
        </p:spPr>
      </p:pic>
      <p:pic>
        <p:nvPicPr>
          <p:cNvPr id="190" name="Google Shape;190;p22"/>
          <p:cNvPicPr preferRelativeResize="0"/>
          <p:nvPr/>
        </p:nvPicPr>
        <p:blipFill rotWithShape="1">
          <a:blip r:embed="rId10">
            <a:alphaModFix/>
          </a:blip>
          <a:srcRect b="0" l="0" r="0" t="0"/>
          <a:stretch/>
        </p:blipFill>
        <p:spPr>
          <a:xfrm>
            <a:off x="3797841" y="3656301"/>
            <a:ext cx="1499616" cy="1499616"/>
          </a:xfrm>
          <a:prstGeom prst="rect">
            <a:avLst/>
          </a:prstGeom>
          <a:noFill/>
          <a:ln>
            <a:noFill/>
          </a:ln>
        </p:spPr>
      </p:pic>
      <p:pic>
        <p:nvPicPr>
          <p:cNvPr id="191" name="Google Shape;191;p22"/>
          <p:cNvPicPr preferRelativeResize="0"/>
          <p:nvPr/>
        </p:nvPicPr>
        <p:blipFill rotWithShape="1">
          <a:blip r:embed="rId11">
            <a:alphaModFix/>
          </a:blip>
          <a:srcRect b="0" l="0" r="0" t="0"/>
          <a:stretch/>
        </p:blipFill>
        <p:spPr>
          <a:xfrm>
            <a:off x="2479847" y="2313737"/>
            <a:ext cx="4114800" cy="4114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3"/>
          <p:cNvSpPr txBox="1"/>
          <p:nvPr>
            <p:ph type="title"/>
          </p:nvPr>
        </p:nvSpPr>
        <p:spPr>
          <a:xfrm>
            <a:off x="1505169" y="1224327"/>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#2:  SIMPLIFY PATHWAYS TO DEVELOPMENT</a:t>
            </a:r>
            <a:endParaRPr/>
          </a:p>
        </p:txBody>
      </p:sp>
      <p:sp>
        <p:nvSpPr>
          <p:cNvPr id="197" name="Google Shape;197;p23"/>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0" lvl="4" marL="0" rtl="0" algn="ctr">
              <a:lnSpc>
                <a:spcPct val="111111"/>
              </a:lnSpc>
              <a:spcBef>
                <a:spcPts val="0"/>
              </a:spcBef>
              <a:spcAft>
                <a:spcPts val="0"/>
              </a:spcAft>
              <a:buClr>
                <a:srgbClr val="164A59"/>
              </a:buClr>
              <a:buSzPts val="1800"/>
              <a:buNone/>
            </a:pPr>
            <a:r>
              <a:t/>
            </a:r>
            <a:endParaRPr/>
          </a:p>
          <a:p>
            <a:pPr indent="0" lvl="4" marL="0" rtl="0" algn="ctr">
              <a:lnSpc>
                <a:spcPct val="111111"/>
              </a:lnSpc>
              <a:spcBef>
                <a:spcPts val="360"/>
              </a:spcBef>
              <a:spcAft>
                <a:spcPts val="0"/>
              </a:spcAft>
              <a:buClr>
                <a:srgbClr val="164A59"/>
              </a:buClr>
              <a:buSzPts val="1800"/>
              <a:buNone/>
            </a:pPr>
            <a:r>
              <a:rPr lang="en-US"/>
              <a:t>SNOWBOARD LEARNING CONNECTION MODEL</a:t>
            </a:r>
            <a:endParaRPr/>
          </a:p>
        </p:txBody>
      </p:sp>
      <p:pic>
        <p:nvPicPr>
          <p:cNvPr id="198" name="Google Shape;198;p23"/>
          <p:cNvPicPr preferRelativeResize="0"/>
          <p:nvPr/>
        </p:nvPicPr>
        <p:blipFill rotWithShape="1">
          <a:blip r:embed="rId3">
            <a:alphaModFix/>
          </a:blip>
          <a:srcRect b="0" l="0" r="0" t="0"/>
          <a:stretch/>
        </p:blipFill>
        <p:spPr>
          <a:xfrm>
            <a:off x="532789" y="4149436"/>
            <a:ext cx="1944752" cy="1828800"/>
          </a:xfrm>
          <a:prstGeom prst="rect">
            <a:avLst/>
          </a:prstGeom>
          <a:noFill/>
          <a:ln>
            <a:noFill/>
          </a:ln>
        </p:spPr>
      </p:pic>
      <p:pic>
        <p:nvPicPr>
          <p:cNvPr id="199" name="Google Shape;199;p23"/>
          <p:cNvPicPr preferRelativeResize="0"/>
          <p:nvPr/>
        </p:nvPicPr>
        <p:blipFill rotWithShape="1">
          <a:blip r:embed="rId4">
            <a:alphaModFix/>
          </a:blip>
          <a:srcRect b="0" l="0" r="0" t="0"/>
          <a:stretch/>
        </p:blipFill>
        <p:spPr>
          <a:xfrm>
            <a:off x="3449917" y="2272145"/>
            <a:ext cx="4114800" cy="4114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4"/>
          <p:cNvSpPr txBox="1"/>
          <p:nvPr>
            <p:ph type="title"/>
          </p:nvPr>
        </p:nvSpPr>
        <p:spPr>
          <a:xfrm>
            <a:off x="1505169" y="1224327"/>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#2:  SIMPLIFY PATHWAYS TO DEVELOPMENT</a:t>
            </a:r>
            <a:endParaRPr/>
          </a:p>
        </p:txBody>
      </p:sp>
      <p:sp>
        <p:nvSpPr>
          <p:cNvPr id="205" name="Google Shape;205;p24"/>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0" lvl="4" marL="0" rtl="0" algn="ctr">
              <a:lnSpc>
                <a:spcPct val="111111"/>
              </a:lnSpc>
              <a:spcBef>
                <a:spcPts val="0"/>
              </a:spcBef>
              <a:spcAft>
                <a:spcPts val="0"/>
              </a:spcAft>
              <a:buClr>
                <a:srgbClr val="164A59"/>
              </a:buClr>
              <a:buSzPts val="1800"/>
              <a:buNone/>
            </a:pPr>
            <a:r>
              <a:t/>
            </a:r>
            <a:endParaRPr/>
          </a:p>
          <a:p>
            <a:pPr indent="0" lvl="4" marL="0" rtl="0" algn="ctr">
              <a:lnSpc>
                <a:spcPct val="111111"/>
              </a:lnSpc>
              <a:spcBef>
                <a:spcPts val="360"/>
              </a:spcBef>
              <a:spcAft>
                <a:spcPts val="0"/>
              </a:spcAft>
              <a:buClr>
                <a:srgbClr val="164A59"/>
              </a:buClr>
              <a:buSzPts val="1800"/>
              <a:buNone/>
            </a:pPr>
            <a:r>
              <a:rPr lang="en-US"/>
              <a:t>ALPINE SKIING FUNDAMENTALS</a:t>
            </a:r>
            <a:endParaRPr/>
          </a:p>
        </p:txBody>
      </p:sp>
      <p:pic>
        <p:nvPicPr>
          <p:cNvPr id="206" name="Google Shape;206;p24"/>
          <p:cNvPicPr preferRelativeResize="0"/>
          <p:nvPr/>
        </p:nvPicPr>
        <p:blipFill rotWithShape="1">
          <a:blip r:embed="rId3">
            <a:alphaModFix/>
          </a:blip>
          <a:srcRect b="0" l="0" r="0" t="0"/>
          <a:stretch/>
        </p:blipFill>
        <p:spPr>
          <a:xfrm>
            <a:off x="532345" y="3900046"/>
            <a:ext cx="1828800" cy="2073321"/>
          </a:xfrm>
          <a:prstGeom prst="rect">
            <a:avLst/>
          </a:prstGeom>
          <a:noFill/>
          <a:ln>
            <a:noFill/>
          </a:ln>
        </p:spPr>
      </p:pic>
      <p:pic>
        <p:nvPicPr>
          <p:cNvPr id="207" name="Google Shape;207;p24"/>
          <p:cNvPicPr preferRelativeResize="0"/>
          <p:nvPr/>
        </p:nvPicPr>
        <p:blipFill rotWithShape="1">
          <a:blip r:embed="rId4">
            <a:alphaModFix/>
          </a:blip>
          <a:srcRect b="0" l="0" r="0" t="0"/>
          <a:stretch/>
        </p:blipFill>
        <p:spPr>
          <a:xfrm>
            <a:off x="3609110" y="2189018"/>
            <a:ext cx="4112383" cy="4114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5"/>
          <p:cNvSpPr txBox="1"/>
          <p:nvPr>
            <p:ph type="title"/>
          </p:nvPr>
        </p:nvSpPr>
        <p:spPr>
          <a:xfrm>
            <a:off x="1505169" y="1224327"/>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#2:  SIMPLIFY PATHWAYS TO DEVELOPMENT</a:t>
            </a:r>
            <a:endParaRPr/>
          </a:p>
        </p:txBody>
      </p:sp>
      <p:sp>
        <p:nvSpPr>
          <p:cNvPr id="213" name="Google Shape;213;p25"/>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0" lvl="4" marL="0" rtl="0" algn="ctr">
              <a:lnSpc>
                <a:spcPct val="111111"/>
              </a:lnSpc>
              <a:spcBef>
                <a:spcPts val="0"/>
              </a:spcBef>
              <a:spcAft>
                <a:spcPts val="0"/>
              </a:spcAft>
              <a:buClr>
                <a:srgbClr val="164A59"/>
              </a:buClr>
              <a:buSzPts val="1800"/>
              <a:buNone/>
            </a:pPr>
            <a:r>
              <a:t/>
            </a:r>
            <a:endParaRPr/>
          </a:p>
          <a:p>
            <a:pPr indent="0" lvl="4" marL="0" rtl="0" algn="ctr">
              <a:lnSpc>
                <a:spcPct val="111111"/>
              </a:lnSpc>
              <a:spcBef>
                <a:spcPts val="360"/>
              </a:spcBef>
              <a:spcAft>
                <a:spcPts val="0"/>
              </a:spcAft>
              <a:buClr>
                <a:srgbClr val="164A59"/>
              </a:buClr>
              <a:buSzPts val="1800"/>
              <a:buNone/>
            </a:pPr>
            <a:r>
              <a:rPr lang="en-US"/>
              <a:t>ADAPTING THE SKIING FUNDAMENTALS</a:t>
            </a:r>
            <a:endParaRPr/>
          </a:p>
        </p:txBody>
      </p:sp>
      <p:pic>
        <p:nvPicPr>
          <p:cNvPr id="214" name="Google Shape;214;p25"/>
          <p:cNvPicPr preferRelativeResize="0"/>
          <p:nvPr/>
        </p:nvPicPr>
        <p:blipFill rotWithShape="1">
          <a:blip r:embed="rId3">
            <a:alphaModFix/>
          </a:blip>
          <a:srcRect b="0" l="0" r="0" t="0"/>
          <a:stretch/>
        </p:blipFill>
        <p:spPr>
          <a:xfrm>
            <a:off x="532345" y="3900046"/>
            <a:ext cx="1828800" cy="2073321"/>
          </a:xfrm>
          <a:prstGeom prst="rect">
            <a:avLst/>
          </a:prstGeom>
          <a:noFill/>
          <a:ln>
            <a:noFill/>
          </a:ln>
        </p:spPr>
      </p:pic>
      <p:pic>
        <p:nvPicPr>
          <p:cNvPr id="215" name="Google Shape;215;p25"/>
          <p:cNvPicPr preferRelativeResize="0"/>
          <p:nvPr/>
        </p:nvPicPr>
        <p:blipFill rotWithShape="1">
          <a:blip r:embed="rId4">
            <a:alphaModFix/>
          </a:blip>
          <a:srcRect b="0" l="0" r="0" t="0"/>
          <a:stretch/>
        </p:blipFill>
        <p:spPr>
          <a:xfrm>
            <a:off x="3609110" y="2189018"/>
            <a:ext cx="4112383" cy="41147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6"/>
          <p:cNvSpPr txBox="1"/>
          <p:nvPr>
            <p:ph type="title"/>
          </p:nvPr>
        </p:nvSpPr>
        <p:spPr>
          <a:xfrm>
            <a:off x="1505169" y="1224327"/>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#2:  SIMPLIFY PATHWAYS TO DEVELOPMENT</a:t>
            </a:r>
            <a:endParaRPr/>
          </a:p>
        </p:txBody>
      </p:sp>
      <p:sp>
        <p:nvSpPr>
          <p:cNvPr id="221" name="Google Shape;221;p26"/>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0" lvl="4" marL="0" rtl="0" algn="ctr">
              <a:lnSpc>
                <a:spcPct val="111111"/>
              </a:lnSpc>
              <a:spcBef>
                <a:spcPts val="0"/>
              </a:spcBef>
              <a:spcAft>
                <a:spcPts val="0"/>
              </a:spcAft>
              <a:buClr>
                <a:srgbClr val="164A59"/>
              </a:buClr>
              <a:buSzPts val="1800"/>
              <a:buNone/>
            </a:pPr>
            <a:r>
              <a:t/>
            </a:r>
            <a:endParaRPr/>
          </a:p>
          <a:p>
            <a:pPr indent="0" lvl="4" marL="0" rtl="0" algn="ctr">
              <a:lnSpc>
                <a:spcPct val="111111"/>
              </a:lnSpc>
              <a:spcBef>
                <a:spcPts val="360"/>
              </a:spcBef>
              <a:spcAft>
                <a:spcPts val="0"/>
              </a:spcAft>
              <a:buClr>
                <a:srgbClr val="164A59"/>
              </a:buClr>
              <a:buSzPts val="1800"/>
              <a:buNone/>
            </a:pPr>
            <a:r>
              <a:rPr lang="en-US"/>
              <a:t>CROSS COUNTRY TECHNICAL MODEL</a:t>
            </a:r>
            <a:endParaRPr/>
          </a:p>
        </p:txBody>
      </p:sp>
      <p:pic>
        <p:nvPicPr>
          <p:cNvPr id="222" name="Google Shape;222;p26"/>
          <p:cNvPicPr preferRelativeResize="0"/>
          <p:nvPr/>
        </p:nvPicPr>
        <p:blipFill rotWithShape="1">
          <a:blip r:embed="rId3">
            <a:alphaModFix/>
          </a:blip>
          <a:srcRect b="0" l="0" r="0" t="0"/>
          <a:stretch/>
        </p:blipFill>
        <p:spPr>
          <a:xfrm>
            <a:off x="532345" y="3900046"/>
            <a:ext cx="1828800" cy="2073321"/>
          </a:xfrm>
          <a:prstGeom prst="rect">
            <a:avLst/>
          </a:prstGeom>
          <a:noFill/>
          <a:ln>
            <a:noFill/>
          </a:ln>
        </p:spPr>
      </p:pic>
      <p:pic>
        <p:nvPicPr>
          <p:cNvPr id="223" name="Google Shape;223;p26"/>
          <p:cNvPicPr preferRelativeResize="0"/>
          <p:nvPr/>
        </p:nvPicPr>
        <p:blipFill rotWithShape="1">
          <a:blip r:embed="rId4">
            <a:alphaModFix/>
          </a:blip>
          <a:srcRect b="0" l="0" r="0" t="0"/>
          <a:stretch/>
        </p:blipFill>
        <p:spPr>
          <a:xfrm>
            <a:off x="3816928" y="2243576"/>
            <a:ext cx="5625253" cy="4114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p9"/>
          <p:cNvSpPr txBox="1"/>
          <p:nvPr>
            <p:ph type="title"/>
          </p:nvPr>
        </p:nvSpPr>
        <p:spPr>
          <a:xfrm>
            <a:off x="1505169" y="1232231"/>
            <a:ext cx="6330836" cy="42476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STUDENT CENTERED SINCE THE 70’S</a:t>
            </a:r>
            <a:endParaRPr/>
          </a:p>
        </p:txBody>
      </p:sp>
      <p:sp>
        <p:nvSpPr>
          <p:cNvPr id="49" name="Google Shape;49;p9"/>
          <p:cNvSpPr txBox="1"/>
          <p:nvPr>
            <p:ph idx="1" type="body"/>
          </p:nvPr>
        </p:nvSpPr>
        <p:spPr>
          <a:xfrm>
            <a:off x="1505169" y="1731415"/>
            <a:ext cx="6330835" cy="3667925"/>
          </a:xfrm>
          <a:prstGeom prst="rect">
            <a:avLst/>
          </a:prstGeom>
          <a:noFill/>
          <a:ln>
            <a:noFill/>
          </a:ln>
        </p:spPr>
        <p:txBody>
          <a:bodyPr anchorCtr="0" anchor="t" bIns="0" lIns="0" spcFirstLastPara="1" rIns="0" wrap="square" tIns="0">
            <a:noAutofit/>
          </a:bodyPr>
          <a:lstStyle/>
          <a:p>
            <a:pPr indent="-114300" lvl="0" marL="112713" rtl="0" algn="l">
              <a:lnSpc>
                <a:spcPct val="111111"/>
              </a:lnSpc>
              <a:spcBef>
                <a:spcPts val="0"/>
              </a:spcBef>
              <a:spcAft>
                <a:spcPts val="0"/>
              </a:spcAft>
              <a:buClr>
                <a:srgbClr val="164A59"/>
              </a:buClr>
              <a:buSzPts val="1800"/>
              <a:buFont typeface="Arial"/>
              <a:buChar char="•"/>
            </a:pPr>
            <a:r>
              <a:rPr lang="en-US"/>
              <a:t>For 40 years, PSIA-AASI have delivered a message of Student Centered Teaching</a:t>
            </a:r>
            <a:endParaRPr/>
          </a:p>
          <a:p>
            <a:pPr indent="-114300" lvl="0" marL="112713" rtl="0" algn="l">
              <a:lnSpc>
                <a:spcPct val="111111"/>
              </a:lnSpc>
              <a:spcBef>
                <a:spcPts val="360"/>
              </a:spcBef>
              <a:spcAft>
                <a:spcPts val="0"/>
              </a:spcAft>
              <a:buClr>
                <a:srgbClr val="164A59"/>
              </a:buClr>
              <a:buSzPts val="1800"/>
              <a:buFont typeface="Arial"/>
              <a:buChar char="•"/>
            </a:pPr>
            <a:r>
              <a:rPr lang="en-US"/>
              <a:t>Most major alpine nations consider their own systems to be Student Centered to one degree or another</a:t>
            </a:r>
            <a:endParaRPr/>
          </a:p>
          <a:p>
            <a:pPr indent="0" lvl="0" marL="112713" rtl="0" algn="l">
              <a:lnSpc>
                <a:spcPct val="111111"/>
              </a:lnSpc>
              <a:spcBef>
                <a:spcPts val="360"/>
              </a:spcBef>
              <a:spcAft>
                <a:spcPts val="0"/>
              </a:spcAft>
              <a:buClr>
                <a:srgbClr val="164A59"/>
              </a:buClr>
              <a:buSzPts val="1800"/>
              <a:buFont typeface="Arial"/>
              <a:buNone/>
            </a:pPr>
            <a:r>
              <a:t/>
            </a:r>
            <a:endParaRPr/>
          </a:p>
          <a:p>
            <a:pPr indent="0" lvl="4" marL="0" rtl="0" algn="l">
              <a:lnSpc>
                <a:spcPct val="111111"/>
              </a:lnSpc>
              <a:spcBef>
                <a:spcPts val="360"/>
              </a:spcBef>
              <a:spcAft>
                <a:spcPts val="0"/>
              </a:spcAft>
              <a:buClr>
                <a:srgbClr val="164A59"/>
              </a:buClr>
              <a:buSzPts val="1800"/>
              <a:buNone/>
            </a:pPr>
            <a:r>
              <a:t/>
            </a:r>
            <a:endParaRPr/>
          </a:p>
        </p:txBody>
      </p:sp>
      <p:pic>
        <p:nvPicPr>
          <p:cNvPr id="50" name="Google Shape;50;p9"/>
          <p:cNvPicPr preferRelativeResize="0"/>
          <p:nvPr/>
        </p:nvPicPr>
        <p:blipFill rotWithShape="1">
          <a:blip r:embed="rId3">
            <a:alphaModFix/>
          </a:blip>
          <a:srcRect b="0" l="0" r="0" t="0"/>
          <a:stretch/>
        </p:blipFill>
        <p:spPr>
          <a:xfrm>
            <a:off x="2767672" y="2948752"/>
            <a:ext cx="3404884" cy="340488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7"/>
          <p:cNvSpPr txBox="1"/>
          <p:nvPr>
            <p:ph type="title"/>
          </p:nvPr>
        </p:nvSpPr>
        <p:spPr>
          <a:xfrm>
            <a:off x="1505169" y="1224327"/>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#2:  SIMPLIFY PATHWAYS TO DEVELOPMENT</a:t>
            </a:r>
            <a:endParaRPr/>
          </a:p>
        </p:txBody>
      </p:sp>
      <p:sp>
        <p:nvSpPr>
          <p:cNvPr id="229" name="Google Shape;229;p27"/>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0" lvl="4" marL="0" rtl="0" algn="ctr">
              <a:lnSpc>
                <a:spcPct val="111111"/>
              </a:lnSpc>
              <a:spcBef>
                <a:spcPts val="0"/>
              </a:spcBef>
              <a:spcAft>
                <a:spcPts val="0"/>
              </a:spcAft>
              <a:buClr>
                <a:srgbClr val="164A59"/>
              </a:buClr>
              <a:buSzPts val="1800"/>
              <a:buNone/>
            </a:pPr>
            <a:r>
              <a:t/>
            </a:r>
            <a:endParaRPr/>
          </a:p>
          <a:p>
            <a:pPr indent="0" lvl="4" marL="0" rtl="0" algn="ctr">
              <a:lnSpc>
                <a:spcPct val="111111"/>
              </a:lnSpc>
              <a:spcBef>
                <a:spcPts val="360"/>
              </a:spcBef>
              <a:spcAft>
                <a:spcPts val="0"/>
              </a:spcAft>
              <a:buClr>
                <a:srgbClr val="164A59"/>
              </a:buClr>
              <a:buSzPts val="1800"/>
              <a:buNone/>
            </a:pPr>
            <a:r>
              <a:rPr lang="en-US"/>
              <a:t>TELEMARK FOUR SKILLS MODEL</a:t>
            </a:r>
            <a:endParaRPr/>
          </a:p>
        </p:txBody>
      </p:sp>
      <p:pic>
        <p:nvPicPr>
          <p:cNvPr id="230" name="Google Shape;230;p27"/>
          <p:cNvPicPr preferRelativeResize="0"/>
          <p:nvPr/>
        </p:nvPicPr>
        <p:blipFill rotWithShape="1">
          <a:blip r:embed="rId3">
            <a:alphaModFix/>
          </a:blip>
          <a:srcRect b="0" l="0" r="0" t="0"/>
          <a:stretch/>
        </p:blipFill>
        <p:spPr>
          <a:xfrm>
            <a:off x="532345" y="3900046"/>
            <a:ext cx="1828800" cy="2073321"/>
          </a:xfrm>
          <a:prstGeom prst="rect">
            <a:avLst/>
          </a:prstGeom>
          <a:noFill/>
          <a:ln>
            <a:noFill/>
          </a:ln>
        </p:spPr>
      </p:pic>
      <p:pic>
        <p:nvPicPr>
          <p:cNvPr id="231" name="Google Shape;231;p27"/>
          <p:cNvPicPr preferRelativeResize="0"/>
          <p:nvPr/>
        </p:nvPicPr>
        <p:blipFill rotWithShape="1">
          <a:blip r:embed="rId4">
            <a:alphaModFix/>
          </a:blip>
          <a:srcRect b="0" l="0" r="0" t="0"/>
          <a:stretch/>
        </p:blipFill>
        <p:spPr>
          <a:xfrm>
            <a:off x="3721200" y="2189019"/>
            <a:ext cx="4114800" cy="4114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8"/>
          <p:cNvSpPr txBox="1"/>
          <p:nvPr>
            <p:ph type="title"/>
          </p:nvPr>
        </p:nvSpPr>
        <p:spPr>
          <a:xfrm>
            <a:off x="1505169" y="1224327"/>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#2:  SIMPLIFY PATHWAYS TO DEVELOPMENT</a:t>
            </a:r>
            <a:endParaRPr/>
          </a:p>
        </p:txBody>
      </p:sp>
      <p:sp>
        <p:nvSpPr>
          <p:cNvPr id="237" name="Google Shape;237;p28"/>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0" lvl="4" marL="0" rtl="0" algn="ctr">
              <a:lnSpc>
                <a:spcPct val="111111"/>
              </a:lnSpc>
              <a:spcBef>
                <a:spcPts val="0"/>
              </a:spcBef>
              <a:spcAft>
                <a:spcPts val="0"/>
              </a:spcAft>
              <a:buClr>
                <a:srgbClr val="164A59"/>
              </a:buClr>
              <a:buSzPts val="1800"/>
              <a:buNone/>
            </a:pPr>
            <a:r>
              <a:t/>
            </a:r>
            <a:endParaRPr/>
          </a:p>
          <a:p>
            <a:pPr indent="0" lvl="4" marL="0" rtl="0" algn="ctr">
              <a:lnSpc>
                <a:spcPct val="111111"/>
              </a:lnSpc>
              <a:spcBef>
                <a:spcPts val="360"/>
              </a:spcBef>
              <a:spcAft>
                <a:spcPts val="0"/>
              </a:spcAft>
              <a:buClr>
                <a:srgbClr val="164A59"/>
              </a:buClr>
              <a:buSzPts val="1800"/>
              <a:buNone/>
            </a:pPr>
            <a:r>
              <a:rPr lang="en-US"/>
              <a:t>ROADMAP TO OUR NEW DIRECTION</a:t>
            </a:r>
            <a:endParaRPr/>
          </a:p>
        </p:txBody>
      </p:sp>
      <p:pic>
        <p:nvPicPr>
          <p:cNvPr id="238" name="Google Shape;238;p28"/>
          <p:cNvPicPr preferRelativeResize="0"/>
          <p:nvPr/>
        </p:nvPicPr>
        <p:blipFill rotWithShape="1">
          <a:blip r:embed="rId3">
            <a:alphaModFix/>
          </a:blip>
          <a:srcRect b="0" l="0" r="0" t="0"/>
          <a:stretch/>
        </p:blipFill>
        <p:spPr>
          <a:xfrm>
            <a:off x="393796" y="4143259"/>
            <a:ext cx="1969985" cy="1828800"/>
          </a:xfrm>
          <a:prstGeom prst="rect">
            <a:avLst/>
          </a:prstGeom>
          <a:noFill/>
          <a:ln>
            <a:noFill/>
          </a:ln>
        </p:spPr>
      </p:pic>
      <p:sp>
        <p:nvSpPr>
          <p:cNvPr id="239" name="Google Shape;239;p28"/>
          <p:cNvSpPr txBox="1"/>
          <p:nvPr/>
        </p:nvSpPr>
        <p:spPr>
          <a:xfrm>
            <a:off x="3906982" y="2535382"/>
            <a:ext cx="4087091" cy="2585323"/>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WHAT ARE THE FUNDAMENTALS OF GREAT </a:t>
            </a:r>
            <a:r>
              <a:rPr lang="en-US" sz="1800" u="sng">
                <a:solidFill>
                  <a:schemeClr val="dk1"/>
                </a:solidFill>
                <a:latin typeface="Calibri"/>
                <a:ea typeface="Calibri"/>
                <a:cs typeface="Calibri"/>
                <a:sym typeface="Calibri"/>
              </a:rPr>
              <a:t>TEACHING?</a:t>
            </a:r>
            <a:endParaRPr/>
          </a:p>
          <a:p>
            <a:pPr indent="-171450" lvl="0" marL="285750" marR="0" rtl="0" algn="l">
              <a:spcBef>
                <a:spcPts val="0"/>
              </a:spcBef>
              <a:spcAft>
                <a:spcPts val="0"/>
              </a:spcAft>
              <a:buClr>
                <a:schemeClr val="dk1"/>
              </a:buClr>
              <a:buSzPts val="1800"/>
              <a:buFont typeface="Arial"/>
              <a:buNone/>
            </a:pPr>
            <a:r>
              <a:t/>
            </a:r>
            <a:endParaRPr sz="1800" u="sng">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OUR CORE VALUES: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STUDENT CENTERED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EXPERIENCE DRIVEN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SKILL FOCUSED</a:t>
            </a:r>
            <a:endParaRPr/>
          </a:p>
          <a:p>
            <a:pPr indent="-171450" lvl="1" marL="74295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171450" lvl="1" marL="74295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0" st="0"/>
                                            </p:txEl>
                                          </p:spTgt>
                                        </p:tgtEl>
                                        <p:attrNameLst>
                                          <p:attrName>style.visibility</p:attrName>
                                        </p:attrNameLst>
                                      </p:cBhvr>
                                      <p:to>
                                        <p:strVal val="visible"/>
                                      </p:to>
                                    </p:set>
                                    <p:animEffect filter="fade" transition="in">
                                      <p:cBhvr>
                                        <p:cTn dur="500"/>
                                        <p:tgtEl>
                                          <p:spTgt spid="2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1" st="1"/>
                                            </p:txEl>
                                          </p:spTgt>
                                        </p:tgtEl>
                                        <p:attrNameLst>
                                          <p:attrName>style.visibility</p:attrName>
                                        </p:attrNameLst>
                                      </p:cBhvr>
                                      <p:to>
                                        <p:strVal val="visible"/>
                                      </p:to>
                                    </p:set>
                                    <p:animEffect filter="fade" transition="in">
                                      <p:cBhvr>
                                        <p:cTn dur="500"/>
                                        <p:tgtEl>
                                          <p:spTgt spid="2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2" st="2"/>
                                            </p:txEl>
                                          </p:spTgt>
                                        </p:tgtEl>
                                        <p:attrNameLst>
                                          <p:attrName>style.visibility</p:attrName>
                                        </p:attrNameLst>
                                      </p:cBhvr>
                                      <p:to>
                                        <p:strVal val="visible"/>
                                      </p:to>
                                    </p:set>
                                    <p:animEffect filter="fade" transition="in">
                                      <p:cBhvr>
                                        <p:cTn dur="500"/>
                                        <p:tgtEl>
                                          <p:spTgt spid="2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3" st="3"/>
                                            </p:txEl>
                                          </p:spTgt>
                                        </p:tgtEl>
                                        <p:attrNameLst>
                                          <p:attrName>style.visibility</p:attrName>
                                        </p:attrNameLst>
                                      </p:cBhvr>
                                      <p:to>
                                        <p:strVal val="visible"/>
                                      </p:to>
                                    </p:set>
                                    <p:animEffect filter="fade" transition="in">
                                      <p:cBhvr>
                                        <p:cTn dur="500"/>
                                        <p:tgtEl>
                                          <p:spTgt spid="2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4" st="4"/>
                                            </p:txEl>
                                          </p:spTgt>
                                        </p:tgtEl>
                                        <p:attrNameLst>
                                          <p:attrName>style.visibility</p:attrName>
                                        </p:attrNameLst>
                                      </p:cBhvr>
                                      <p:to>
                                        <p:strVal val="visible"/>
                                      </p:to>
                                    </p:set>
                                    <p:animEffect filter="fade" transition="in">
                                      <p:cBhvr>
                                        <p:cTn dur="500"/>
                                        <p:tgtEl>
                                          <p:spTgt spid="23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5" st="5"/>
                                            </p:txEl>
                                          </p:spTgt>
                                        </p:tgtEl>
                                        <p:attrNameLst>
                                          <p:attrName>style.visibility</p:attrName>
                                        </p:attrNameLst>
                                      </p:cBhvr>
                                      <p:to>
                                        <p:strVal val="visible"/>
                                      </p:to>
                                    </p:set>
                                    <p:animEffect filter="fade" transition="in">
                                      <p:cBhvr>
                                        <p:cTn dur="500"/>
                                        <p:tgtEl>
                                          <p:spTgt spid="23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6" st="6"/>
                                            </p:txEl>
                                          </p:spTgt>
                                        </p:tgtEl>
                                        <p:attrNameLst>
                                          <p:attrName>style.visibility</p:attrName>
                                        </p:attrNameLst>
                                      </p:cBhvr>
                                      <p:to>
                                        <p:strVal val="visible"/>
                                      </p:to>
                                    </p:set>
                                    <p:animEffect filter="fade" transition="in">
                                      <p:cBhvr>
                                        <p:cTn dur="500"/>
                                        <p:tgtEl>
                                          <p:spTgt spid="23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7" st="7"/>
                                            </p:txEl>
                                          </p:spTgt>
                                        </p:tgtEl>
                                        <p:attrNameLst>
                                          <p:attrName>style.visibility</p:attrName>
                                        </p:attrNameLst>
                                      </p:cBhvr>
                                      <p:to>
                                        <p:strVal val="visible"/>
                                      </p:to>
                                    </p:set>
                                    <p:animEffect filter="fade" transition="in">
                                      <p:cBhvr>
                                        <p:cTn dur="500"/>
                                        <p:tgtEl>
                                          <p:spTgt spid="239">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9"/>
          <p:cNvSpPr txBox="1"/>
          <p:nvPr>
            <p:ph type="title"/>
          </p:nvPr>
        </p:nvSpPr>
        <p:spPr>
          <a:xfrm>
            <a:off x="1505169" y="1232231"/>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#3:  ENHANCE OUR CONNECTION</a:t>
            </a:r>
            <a:endParaRPr/>
          </a:p>
        </p:txBody>
      </p:sp>
      <p:sp>
        <p:nvSpPr>
          <p:cNvPr id="245" name="Google Shape;245;p29"/>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114300" lvl="0" marL="112713" rtl="0" algn="l">
              <a:lnSpc>
                <a:spcPct val="111111"/>
              </a:lnSpc>
              <a:spcBef>
                <a:spcPts val="0"/>
              </a:spcBef>
              <a:spcAft>
                <a:spcPts val="0"/>
              </a:spcAft>
              <a:buClr>
                <a:srgbClr val="164A59"/>
              </a:buClr>
              <a:buSzPts val="1800"/>
              <a:buFont typeface="Arial"/>
              <a:buChar char="•"/>
            </a:pPr>
            <a:r>
              <a:rPr lang="en-US"/>
              <a:t>WHETHER IT IS AT A NATIONAL LEVEL OR IN AN INDIVIDUAL LESSON, OUR GOAL REMAINS THE SAME – SIMPLIFY TO ENHANCE THE CONNECTION.</a:t>
            </a:r>
            <a:endParaRPr/>
          </a:p>
          <a:p>
            <a:pPr indent="0" lvl="4" marL="0" rtl="0" algn="l">
              <a:lnSpc>
                <a:spcPct val="111111"/>
              </a:lnSpc>
              <a:spcBef>
                <a:spcPts val="360"/>
              </a:spcBef>
              <a:spcAft>
                <a:spcPts val="0"/>
              </a:spcAft>
              <a:buClr>
                <a:srgbClr val="164A59"/>
              </a:buClr>
              <a:buSzPts val="1800"/>
              <a:buNone/>
            </a:pPr>
            <a:r>
              <a:t/>
            </a:r>
            <a:endParaRPr/>
          </a:p>
        </p:txBody>
      </p:sp>
      <p:pic>
        <p:nvPicPr>
          <p:cNvPr id="246" name="Google Shape;246;p29"/>
          <p:cNvPicPr preferRelativeResize="0"/>
          <p:nvPr/>
        </p:nvPicPr>
        <p:blipFill rotWithShape="1">
          <a:blip r:embed="rId3">
            <a:alphaModFix/>
          </a:blip>
          <a:srcRect b="0" l="0" r="0" t="0"/>
          <a:stretch/>
        </p:blipFill>
        <p:spPr>
          <a:xfrm>
            <a:off x="2465657" y="2286533"/>
            <a:ext cx="4114800" cy="4114800"/>
          </a:xfrm>
          <a:prstGeom prst="rect">
            <a:avLst/>
          </a:prstGeom>
          <a:noFill/>
          <a:ln>
            <a:noFill/>
          </a:ln>
        </p:spPr>
      </p:pic>
      <p:pic>
        <p:nvPicPr>
          <p:cNvPr id="247" name="Google Shape;247;p29"/>
          <p:cNvPicPr preferRelativeResize="0"/>
          <p:nvPr/>
        </p:nvPicPr>
        <p:blipFill rotWithShape="1">
          <a:blip r:embed="rId4">
            <a:alphaModFix/>
          </a:blip>
          <a:srcRect b="0" l="0" r="0" t="0"/>
          <a:stretch/>
        </p:blipFill>
        <p:spPr>
          <a:xfrm>
            <a:off x="2855191" y="2923308"/>
            <a:ext cx="2120256" cy="156847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0"/>
          <p:cNvSpPr txBox="1"/>
          <p:nvPr>
            <p:ph type="title"/>
          </p:nvPr>
        </p:nvSpPr>
        <p:spPr>
          <a:xfrm>
            <a:off x="457200" y="2655354"/>
            <a:ext cx="8229600" cy="357188"/>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800"/>
              <a:t>THESNOWPROS.ORG</a:t>
            </a:r>
            <a:endParaRPr sz="1800"/>
          </a:p>
        </p:txBody>
      </p:sp>
      <p:pic>
        <p:nvPicPr>
          <p:cNvPr id="253" name="Google Shape;253;p30">
            <a:hlinkClick r:id="rId3"/>
          </p:cNvPr>
          <p:cNvPicPr preferRelativeResize="0"/>
          <p:nvPr/>
        </p:nvPicPr>
        <p:blipFill rotWithShape="1">
          <a:blip r:embed="rId4">
            <a:alphaModFix/>
          </a:blip>
          <a:srcRect b="0" l="0" r="0" t="0"/>
          <a:stretch/>
        </p:blipFill>
        <p:spPr>
          <a:xfrm>
            <a:off x="3638548" y="3144838"/>
            <a:ext cx="393700" cy="393700"/>
          </a:xfrm>
          <a:prstGeom prst="rect">
            <a:avLst/>
          </a:prstGeom>
          <a:noFill/>
          <a:ln>
            <a:noFill/>
          </a:ln>
        </p:spPr>
      </p:pic>
      <p:pic>
        <p:nvPicPr>
          <p:cNvPr id="254" name="Google Shape;254;p30">
            <a:hlinkClick r:id="rId5"/>
          </p:cNvPr>
          <p:cNvPicPr preferRelativeResize="0"/>
          <p:nvPr/>
        </p:nvPicPr>
        <p:blipFill rotWithShape="1">
          <a:blip r:embed="rId6">
            <a:alphaModFix/>
          </a:blip>
          <a:srcRect b="0" l="0" r="0" t="0"/>
          <a:stretch/>
        </p:blipFill>
        <p:spPr>
          <a:xfrm>
            <a:off x="2882898" y="3182938"/>
            <a:ext cx="406400" cy="330200"/>
          </a:xfrm>
          <a:prstGeom prst="rect">
            <a:avLst/>
          </a:prstGeom>
          <a:noFill/>
          <a:ln>
            <a:noFill/>
          </a:ln>
        </p:spPr>
      </p:pic>
      <p:pic>
        <p:nvPicPr>
          <p:cNvPr id="255" name="Google Shape;255;p30">
            <a:hlinkClick r:id="rId7"/>
          </p:cNvPr>
          <p:cNvPicPr preferRelativeResize="0"/>
          <p:nvPr/>
        </p:nvPicPr>
        <p:blipFill rotWithShape="1">
          <a:blip r:embed="rId8">
            <a:alphaModFix/>
          </a:blip>
          <a:srcRect b="0" l="0" r="0" t="0"/>
          <a:stretch/>
        </p:blipFill>
        <p:spPr>
          <a:xfrm>
            <a:off x="2146296" y="3157538"/>
            <a:ext cx="381000" cy="381000"/>
          </a:xfrm>
          <a:prstGeom prst="rect">
            <a:avLst/>
          </a:prstGeom>
          <a:noFill/>
          <a:ln>
            <a:noFill/>
          </a:ln>
        </p:spPr>
      </p:pic>
      <p:pic>
        <p:nvPicPr>
          <p:cNvPr id="256" name="Google Shape;256;p30">
            <a:hlinkClick r:id="rId9"/>
          </p:cNvPr>
          <p:cNvPicPr preferRelativeResize="0"/>
          <p:nvPr/>
        </p:nvPicPr>
        <p:blipFill rotWithShape="1">
          <a:blip r:embed="rId10">
            <a:alphaModFix/>
          </a:blip>
          <a:srcRect b="0" l="0" r="0" t="0"/>
          <a:stretch/>
        </p:blipFill>
        <p:spPr>
          <a:xfrm>
            <a:off x="4381498" y="3144838"/>
            <a:ext cx="393700" cy="393700"/>
          </a:xfrm>
          <a:prstGeom prst="rect">
            <a:avLst/>
          </a:prstGeom>
          <a:noFill/>
          <a:ln>
            <a:noFill/>
          </a:ln>
        </p:spPr>
      </p:pic>
      <p:pic>
        <p:nvPicPr>
          <p:cNvPr id="257" name="Google Shape;257;p30">
            <a:hlinkClick r:id="rId11"/>
          </p:cNvPr>
          <p:cNvPicPr preferRelativeResize="0"/>
          <p:nvPr/>
        </p:nvPicPr>
        <p:blipFill rotWithShape="1">
          <a:blip r:embed="rId12">
            <a:alphaModFix/>
          </a:blip>
          <a:srcRect b="0" l="0" r="0" t="0"/>
          <a:stretch/>
        </p:blipFill>
        <p:spPr>
          <a:xfrm>
            <a:off x="5130798" y="3144838"/>
            <a:ext cx="393700" cy="393700"/>
          </a:xfrm>
          <a:prstGeom prst="rect">
            <a:avLst/>
          </a:prstGeom>
          <a:noFill/>
          <a:ln>
            <a:noFill/>
          </a:ln>
        </p:spPr>
      </p:pic>
      <p:pic>
        <p:nvPicPr>
          <p:cNvPr id="258" name="Google Shape;258;p30">
            <a:hlinkClick r:id="rId13"/>
          </p:cNvPr>
          <p:cNvPicPr preferRelativeResize="0"/>
          <p:nvPr/>
        </p:nvPicPr>
        <p:blipFill rotWithShape="1">
          <a:blip r:embed="rId14">
            <a:alphaModFix/>
          </a:blip>
          <a:srcRect b="0" l="0" r="0" t="0"/>
          <a:stretch/>
        </p:blipFill>
        <p:spPr>
          <a:xfrm>
            <a:off x="6701368" y="3144838"/>
            <a:ext cx="368300" cy="368300"/>
          </a:xfrm>
          <a:prstGeom prst="rect">
            <a:avLst/>
          </a:prstGeom>
          <a:noFill/>
          <a:ln>
            <a:noFill/>
          </a:ln>
        </p:spPr>
      </p:pic>
      <p:pic>
        <p:nvPicPr>
          <p:cNvPr id="259" name="Google Shape;259;p30">
            <a:hlinkClick r:id="rId15"/>
          </p:cNvPr>
          <p:cNvPicPr preferRelativeResize="0"/>
          <p:nvPr/>
        </p:nvPicPr>
        <p:blipFill rotWithShape="1">
          <a:blip r:embed="rId16">
            <a:alphaModFix/>
          </a:blip>
          <a:srcRect b="0" l="0" r="0" t="0"/>
          <a:stretch/>
        </p:blipFill>
        <p:spPr>
          <a:xfrm>
            <a:off x="5960537" y="3144838"/>
            <a:ext cx="381000" cy="381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0"/>
          <p:cNvSpPr txBox="1"/>
          <p:nvPr>
            <p:ph type="title"/>
          </p:nvPr>
        </p:nvSpPr>
        <p:spPr>
          <a:xfrm>
            <a:off x="1505169" y="1232231"/>
            <a:ext cx="6330836" cy="42476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STUDENT CENTERED SINCE THE 70’S</a:t>
            </a:r>
            <a:endParaRPr/>
          </a:p>
        </p:txBody>
      </p:sp>
      <p:sp>
        <p:nvSpPr>
          <p:cNvPr id="56" name="Google Shape;56;p10"/>
          <p:cNvSpPr txBox="1"/>
          <p:nvPr>
            <p:ph idx="1" type="body"/>
          </p:nvPr>
        </p:nvSpPr>
        <p:spPr>
          <a:xfrm>
            <a:off x="1505169" y="1731415"/>
            <a:ext cx="6330835" cy="3667925"/>
          </a:xfrm>
          <a:prstGeom prst="rect">
            <a:avLst/>
          </a:prstGeom>
          <a:noFill/>
          <a:ln>
            <a:noFill/>
          </a:ln>
        </p:spPr>
        <p:txBody>
          <a:bodyPr anchorCtr="0" anchor="t" bIns="0" lIns="0" spcFirstLastPara="1" rIns="0" wrap="square" tIns="0">
            <a:noAutofit/>
          </a:bodyPr>
          <a:lstStyle/>
          <a:p>
            <a:pPr indent="-114300" lvl="0" marL="112713" rtl="0" algn="l">
              <a:lnSpc>
                <a:spcPct val="111111"/>
              </a:lnSpc>
              <a:spcBef>
                <a:spcPts val="0"/>
              </a:spcBef>
              <a:spcAft>
                <a:spcPts val="0"/>
              </a:spcAft>
              <a:buClr>
                <a:srgbClr val="164A59"/>
              </a:buClr>
              <a:buSzPts val="1800"/>
              <a:buFont typeface="Arial"/>
              <a:buChar char="•"/>
            </a:pPr>
            <a:r>
              <a:rPr lang="en-US"/>
              <a:t>When TECHNIQUE was the focus, </a:t>
            </a:r>
            <a:r>
              <a:rPr b="1" lang="en-US"/>
              <a:t>decisions</a:t>
            </a:r>
            <a:r>
              <a:rPr lang="en-US"/>
              <a:t> for the instructor were limited and </a:t>
            </a:r>
            <a:r>
              <a:rPr b="1" lang="en-US"/>
              <a:t>pathways to instructor development </a:t>
            </a:r>
            <a:r>
              <a:rPr lang="en-US"/>
              <a:t>were obvious</a:t>
            </a:r>
            <a:endParaRPr/>
          </a:p>
          <a:p>
            <a:pPr indent="0" lvl="4" marL="0" rtl="0" algn="l">
              <a:lnSpc>
                <a:spcPct val="111111"/>
              </a:lnSpc>
              <a:spcBef>
                <a:spcPts val="360"/>
              </a:spcBef>
              <a:spcAft>
                <a:spcPts val="0"/>
              </a:spcAft>
              <a:buClr>
                <a:srgbClr val="164A59"/>
              </a:buClr>
              <a:buSzPts val="1800"/>
              <a:buNone/>
            </a:pPr>
            <a:r>
              <a:t/>
            </a:r>
            <a:endParaRPr/>
          </a:p>
        </p:txBody>
      </p:sp>
      <p:pic>
        <p:nvPicPr>
          <p:cNvPr id="57" name="Google Shape;57;p10"/>
          <p:cNvPicPr preferRelativeResize="0"/>
          <p:nvPr/>
        </p:nvPicPr>
        <p:blipFill rotWithShape="1">
          <a:blip r:embed="rId3">
            <a:alphaModFix/>
          </a:blip>
          <a:srcRect b="0" l="0" r="0" t="0"/>
          <a:stretch/>
        </p:blipFill>
        <p:spPr>
          <a:xfrm>
            <a:off x="2767672" y="2948752"/>
            <a:ext cx="3404884" cy="3404884"/>
          </a:xfrm>
          <a:prstGeom prst="rect">
            <a:avLst/>
          </a:prstGeom>
          <a:noFill/>
          <a:ln>
            <a:noFill/>
          </a:ln>
        </p:spPr>
      </p:pic>
      <p:sp>
        <p:nvSpPr>
          <p:cNvPr id="58" name="Google Shape;58;p10"/>
          <p:cNvSpPr/>
          <p:nvPr/>
        </p:nvSpPr>
        <p:spPr>
          <a:xfrm>
            <a:off x="4405748" y="3283527"/>
            <a:ext cx="152400" cy="872837"/>
          </a:xfrm>
          <a:prstGeom prst="upArrow">
            <a:avLst>
              <a:gd fmla="val 50000" name="adj1"/>
              <a:gd fmla="val 50000" name="adj2"/>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 name="Google Shape;59;p10"/>
          <p:cNvSpPr txBox="1"/>
          <p:nvPr/>
        </p:nvSpPr>
        <p:spPr>
          <a:xfrm>
            <a:off x="3693838" y="3718563"/>
            <a:ext cx="1552551"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PERFORMANCE</a:t>
            </a:r>
            <a:endParaRPr sz="1400">
              <a:solidFill>
                <a:schemeClr val="dk1"/>
              </a:solidFill>
              <a:latin typeface="Calibri"/>
              <a:ea typeface="Calibri"/>
              <a:cs typeface="Calibri"/>
              <a:sym typeface="Calibri"/>
            </a:endParaRPr>
          </a:p>
        </p:txBody>
      </p:sp>
      <p:sp>
        <p:nvSpPr>
          <p:cNvPr id="60" name="Google Shape;60;p10"/>
          <p:cNvSpPr txBox="1"/>
          <p:nvPr/>
        </p:nvSpPr>
        <p:spPr>
          <a:xfrm>
            <a:off x="3693837" y="3454540"/>
            <a:ext cx="1552551"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PROGRESSIONS</a:t>
            </a:r>
            <a:endParaRPr sz="1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500"/>
                                        <p:tgtEl>
                                          <p:spTgt spid="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
                                        </p:tgtEl>
                                        <p:attrNameLst>
                                          <p:attrName>style.visibility</p:attrName>
                                        </p:attrNameLst>
                                      </p:cBhvr>
                                      <p:to>
                                        <p:strVal val="visible"/>
                                      </p:to>
                                    </p:set>
                                    <p:animEffect filter="fade" transition="in">
                                      <p:cBhvr>
                                        <p:cTn dur="500"/>
                                        <p:tgtEl>
                                          <p:spTgt spid="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50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1"/>
          <p:cNvSpPr txBox="1"/>
          <p:nvPr>
            <p:ph type="title"/>
          </p:nvPr>
        </p:nvSpPr>
        <p:spPr>
          <a:xfrm>
            <a:off x="1505169" y="1232231"/>
            <a:ext cx="6330836" cy="42476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STUDENT CENTERED SINCE THE 70’S</a:t>
            </a:r>
            <a:endParaRPr/>
          </a:p>
        </p:txBody>
      </p:sp>
      <p:sp>
        <p:nvSpPr>
          <p:cNvPr id="66" name="Google Shape;66;p11"/>
          <p:cNvSpPr txBox="1"/>
          <p:nvPr>
            <p:ph idx="1" type="body"/>
          </p:nvPr>
        </p:nvSpPr>
        <p:spPr>
          <a:xfrm>
            <a:off x="1505169" y="1731415"/>
            <a:ext cx="6330835" cy="3667925"/>
          </a:xfrm>
          <a:prstGeom prst="rect">
            <a:avLst/>
          </a:prstGeom>
          <a:noFill/>
          <a:ln>
            <a:noFill/>
          </a:ln>
        </p:spPr>
        <p:txBody>
          <a:bodyPr anchorCtr="0" anchor="t" bIns="0" lIns="0" spcFirstLastPara="1" rIns="0" wrap="square" tIns="0">
            <a:noAutofit/>
          </a:bodyPr>
          <a:lstStyle/>
          <a:p>
            <a:pPr indent="-114300" lvl="0" marL="112713" rtl="0" algn="l">
              <a:lnSpc>
                <a:spcPct val="111111"/>
              </a:lnSpc>
              <a:spcBef>
                <a:spcPts val="0"/>
              </a:spcBef>
              <a:spcAft>
                <a:spcPts val="0"/>
              </a:spcAft>
              <a:buClr>
                <a:srgbClr val="164A59"/>
              </a:buClr>
              <a:buSzPts val="1800"/>
              <a:buFont typeface="Arial"/>
              <a:buChar char="•"/>
            </a:pPr>
            <a:r>
              <a:rPr lang="en-US"/>
              <a:t>Putting the STUDENT in the center created complexity</a:t>
            </a:r>
            <a:endParaRPr/>
          </a:p>
          <a:p>
            <a:pPr indent="-114300" lvl="0" marL="112713" rtl="0" algn="l">
              <a:lnSpc>
                <a:spcPct val="111111"/>
              </a:lnSpc>
              <a:spcBef>
                <a:spcPts val="360"/>
              </a:spcBef>
              <a:spcAft>
                <a:spcPts val="0"/>
              </a:spcAft>
              <a:buClr>
                <a:srgbClr val="164A59"/>
              </a:buClr>
              <a:buSzPts val="1800"/>
              <a:buFont typeface="Arial"/>
              <a:buChar char="•"/>
            </a:pPr>
            <a:r>
              <a:rPr lang="en-US"/>
              <a:t>The student brings an infinite number of variables to the lesson environment</a:t>
            </a:r>
            <a:endParaRPr/>
          </a:p>
          <a:p>
            <a:pPr indent="-114300" lvl="0" marL="112713" rtl="0" algn="l">
              <a:lnSpc>
                <a:spcPct val="111111"/>
              </a:lnSpc>
              <a:spcBef>
                <a:spcPts val="360"/>
              </a:spcBef>
              <a:spcAft>
                <a:spcPts val="0"/>
              </a:spcAft>
              <a:buClr>
                <a:srgbClr val="164A59"/>
              </a:buClr>
              <a:buSzPts val="1800"/>
              <a:buFont typeface="Arial"/>
              <a:buChar char="•"/>
            </a:pPr>
            <a:r>
              <a:rPr lang="en-US"/>
              <a:t>The instructor must base decisions &amp; behavior in these variables</a:t>
            </a:r>
            <a:endParaRPr/>
          </a:p>
          <a:p>
            <a:pPr indent="0" lvl="4" marL="0" rtl="0" algn="l">
              <a:lnSpc>
                <a:spcPct val="111111"/>
              </a:lnSpc>
              <a:spcBef>
                <a:spcPts val="360"/>
              </a:spcBef>
              <a:spcAft>
                <a:spcPts val="0"/>
              </a:spcAft>
              <a:buClr>
                <a:srgbClr val="164A59"/>
              </a:buClr>
              <a:buSzPts val="1800"/>
              <a:buNone/>
            </a:pPr>
            <a:r>
              <a:t/>
            </a:r>
            <a:endParaRPr/>
          </a:p>
        </p:txBody>
      </p:sp>
      <p:pic>
        <p:nvPicPr>
          <p:cNvPr id="67" name="Google Shape;67;p11"/>
          <p:cNvPicPr preferRelativeResize="0"/>
          <p:nvPr/>
        </p:nvPicPr>
        <p:blipFill rotWithShape="1">
          <a:blip r:embed="rId3">
            <a:alphaModFix/>
          </a:blip>
          <a:srcRect b="0" l="0" r="0" t="0"/>
          <a:stretch/>
        </p:blipFill>
        <p:spPr>
          <a:xfrm>
            <a:off x="2767672" y="2948752"/>
            <a:ext cx="3404884" cy="3404884"/>
          </a:xfrm>
          <a:prstGeom prst="rect">
            <a:avLst/>
          </a:prstGeom>
          <a:noFill/>
          <a:ln>
            <a:noFill/>
          </a:ln>
        </p:spPr>
      </p:pic>
      <p:sp>
        <p:nvSpPr>
          <p:cNvPr id="68" name="Google Shape;68;p11"/>
          <p:cNvSpPr/>
          <p:nvPr/>
        </p:nvSpPr>
        <p:spPr>
          <a:xfrm>
            <a:off x="4405748" y="3283527"/>
            <a:ext cx="152400" cy="872837"/>
          </a:xfrm>
          <a:prstGeom prst="upArrow">
            <a:avLst>
              <a:gd fmla="val 50000" name="adj1"/>
              <a:gd fmla="val 50000" name="adj2"/>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 name="Google Shape;69;p11"/>
          <p:cNvSpPr txBox="1"/>
          <p:nvPr/>
        </p:nvSpPr>
        <p:spPr>
          <a:xfrm>
            <a:off x="3693838" y="3718563"/>
            <a:ext cx="1552551"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PERFORMANCE</a:t>
            </a:r>
            <a:endParaRPr sz="1400">
              <a:solidFill>
                <a:schemeClr val="dk1"/>
              </a:solidFill>
              <a:latin typeface="Calibri"/>
              <a:ea typeface="Calibri"/>
              <a:cs typeface="Calibri"/>
              <a:sym typeface="Calibri"/>
            </a:endParaRPr>
          </a:p>
        </p:txBody>
      </p:sp>
      <p:sp>
        <p:nvSpPr>
          <p:cNvPr id="70" name="Google Shape;70;p11"/>
          <p:cNvSpPr txBox="1"/>
          <p:nvPr/>
        </p:nvSpPr>
        <p:spPr>
          <a:xfrm>
            <a:off x="3693837" y="3454540"/>
            <a:ext cx="1552551"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PROGRESSIONS</a:t>
            </a:r>
            <a:endParaRPr sz="1400">
              <a:solidFill>
                <a:schemeClr val="dk1"/>
              </a:solidFill>
              <a:latin typeface="Calibri"/>
              <a:ea typeface="Calibri"/>
              <a:cs typeface="Calibri"/>
              <a:sym typeface="Calibri"/>
            </a:endParaRPr>
          </a:p>
        </p:txBody>
      </p:sp>
      <p:pic>
        <p:nvPicPr>
          <p:cNvPr id="71" name="Google Shape;71;p11"/>
          <p:cNvPicPr preferRelativeResize="0"/>
          <p:nvPr/>
        </p:nvPicPr>
        <p:blipFill rotWithShape="1">
          <a:blip r:embed="rId4">
            <a:alphaModFix/>
          </a:blip>
          <a:srcRect b="0" l="0" r="0" t="0"/>
          <a:stretch/>
        </p:blipFill>
        <p:spPr>
          <a:xfrm>
            <a:off x="2781164" y="2952068"/>
            <a:ext cx="3401568" cy="34015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2"/>
          <p:cNvPicPr preferRelativeResize="0"/>
          <p:nvPr/>
        </p:nvPicPr>
        <p:blipFill rotWithShape="1">
          <a:blip r:embed="rId3">
            <a:alphaModFix/>
          </a:blip>
          <a:srcRect b="0" l="0" r="0" t="0"/>
          <a:stretch/>
        </p:blipFill>
        <p:spPr>
          <a:xfrm>
            <a:off x="3039695" y="1402080"/>
            <a:ext cx="3657600" cy="3657600"/>
          </a:xfrm>
          <a:prstGeom prst="rect">
            <a:avLst/>
          </a:prstGeom>
          <a:noFill/>
          <a:ln>
            <a:noFill/>
          </a:ln>
        </p:spPr>
      </p:pic>
      <p:pic>
        <p:nvPicPr>
          <p:cNvPr id="78" name="Google Shape;78;p12"/>
          <p:cNvPicPr preferRelativeResize="0"/>
          <p:nvPr/>
        </p:nvPicPr>
        <p:blipFill rotWithShape="1">
          <a:blip r:embed="rId4">
            <a:alphaModFix/>
          </a:blip>
          <a:srcRect b="0" l="0" r="0" t="0"/>
          <a:stretch/>
        </p:blipFill>
        <p:spPr>
          <a:xfrm>
            <a:off x="3039695" y="1402080"/>
            <a:ext cx="3657600" cy="3657600"/>
          </a:xfrm>
          <a:prstGeom prst="rect">
            <a:avLst/>
          </a:prstGeom>
          <a:noFill/>
          <a:ln>
            <a:noFill/>
          </a:ln>
        </p:spPr>
      </p:pic>
      <p:pic>
        <p:nvPicPr>
          <p:cNvPr id="79" name="Google Shape;79;p12"/>
          <p:cNvPicPr preferRelativeResize="0"/>
          <p:nvPr/>
        </p:nvPicPr>
        <p:blipFill rotWithShape="1">
          <a:blip r:embed="rId5">
            <a:alphaModFix/>
          </a:blip>
          <a:srcRect b="0" l="0" r="0" t="0"/>
          <a:stretch/>
        </p:blipFill>
        <p:spPr>
          <a:xfrm>
            <a:off x="3039695" y="1390350"/>
            <a:ext cx="3657600" cy="3657600"/>
          </a:xfrm>
          <a:prstGeom prst="rect">
            <a:avLst/>
          </a:prstGeom>
          <a:noFill/>
          <a:ln>
            <a:noFill/>
          </a:ln>
        </p:spPr>
      </p:pic>
      <p:pic>
        <p:nvPicPr>
          <p:cNvPr id="80" name="Google Shape;80;p12"/>
          <p:cNvPicPr preferRelativeResize="0"/>
          <p:nvPr/>
        </p:nvPicPr>
        <p:blipFill rotWithShape="1">
          <a:blip r:embed="rId6">
            <a:alphaModFix/>
          </a:blip>
          <a:srcRect b="0" l="0" r="0" t="0"/>
          <a:stretch/>
        </p:blipFill>
        <p:spPr>
          <a:xfrm>
            <a:off x="2416878" y="1348785"/>
            <a:ext cx="839848" cy="485051"/>
          </a:xfrm>
          <a:prstGeom prst="rect">
            <a:avLst/>
          </a:prstGeom>
          <a:noFill/>
          <a:ln>
            <a:noFill/>
          </a:ln>
        </p:spPr>
      </p:pic>
      <p:pic>
        <p:nvPicPr>
          <p:cNvPr id="81" name="Google Shape;81;p12"/>
          <p:cNvPicPr preferRelativeResize="0"/>
          <p:nvPr/>
        </p:nvPicPr>
        <p:blipFill rotWithShape="1">
          <a:blip r:embed="rId7">
            <a:alphaModFix/>
          </a:blip>
          <a:srcRect b="0" l="0" r="0" t="0"/>
          <a:stretch/>
        </p:blipFill>
        <p:spPr>
          <a:xfrm>
            <a:off x="77823" y="853440"/>
            <a:ext cx="8965148" cy="4754880"/>
          </a:xfrm>
          <a:prstGeom prst="rect">
            <a:avLst/>
          </a:prstGeom>
          <a:noFill/>
          <a:ln>
            <a:noFill/>
          </a:ln>
        </p:spPr>
      </p:pic>
      <p:cxnSp>
        <p:nvCxnSpPr>
          <p:cNvPr id="82" name="Google Shape;82;p12"/>
          <p:cNvCxnSpPr/>
          <p:nvPr/>
        </p:nvCxnSpPr>
        <p:spPr>
          <a:xfrm>
            <a:off x="3039695" y="1767840"/>
            <a:ext cx="758190" cy="594360"/>
          </a:xfrm>
          <a:prstGeom prst="straightConnector1">
            <a:avLst/>
          </a:prstGeom>
          <a:noFill/>
          <a:ln cap="flat" cmpd="sng" w="25400">
            <a:solidFill>
              <a:schemeClr val="accent1"/>
            </a:solidFill>
            <a:prstDash val="solid"/>
            <a:round/>
            <a:headEnd len="sm" w="sm" type="none"/>
            <a:tailEnd len="med" w="med" type="triangle"/>
          </a:ln>
          <a:effectLst>
            <a:outerShdw blurRad="50800" rotWithShape="0" algn="tr" dir="8100000" dist="76200">
              <a:srgbClr val="000000">
                <a:alpha val="40000"/>
              </a:srgbClr>
            </a:outerShdw>
          </a:effectLst>
        </p:spPr>
      </p:cxnSp>
      <p:cxnSp>
        <p:nvCxnSpPr>
          <p:cNvPr id="83" name="Google Shape;83;p12"/>
          <p:cNvCxnSpPr/>
          <p:nvPr/>
        </p:nvCxnSpPr>
        <p:spPr>
          <a:xfrm rot="10800000">
            <a:off x="3797885" y="2359877"/>
            <a:ext cx="659130" cy="533400"/>
          </a:xfrm>
          <a:prstGeom prst="straightConnector1">
            <a:avLst/>
          </a:prstGeom>
          <a:noFill/>
          <a:ln cap="flat" cmpd="sng" w="25400">
            <a:solidFill>
              <a:schemeClr val="accent1"/>
            </a:solidFill>
            <a:prstDash val="solid"/>
            <a:round/>
            <a:headEnd len="sm" w="sm" type="none"/>
            <a:tailEnd len="med" w="med" type="triangle"/>
          </a:ln>
          <a:effectLst>
            <a:outerShdw blurRad="50800" rotWithShape="0" algn="t" dir="5400000" dist="76200">
              <a:srgbClr val="000000">
                <a:alpha val="40000"/>
              </a:srgbClr>
            </a:outerShdw>
          </a:effectLst>
        </p:spPr>
      </p:cxnSp>
      <p:sp>
        <p:nvSpPr>
          <p:cNvPr id="84" name="Google Shape;84;p12"/>
          <p:cNvSpPr txBox="1"/>
          <p:nvPr/>
        </p:nvSpPr>
        <p:spPr>
          <a:xfrm rot="-3270330">
            <a:off x="3907006" y="2609352"/>
            <a:ext cx="771365"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Abilities</a:t>
            </a:r>
            <a:endParaRPr sz="1400">
              <a:solidFill>
                <a:schemeClr val="dk1"/>
              </a:solidFill>
              <a:latin typeface="Calibri"/>
              <a:ea typeface="Calibri"/>
              <a:cs typeface="Calibri"/>
              <a:sym typeface="Calibri"/>
            </a:endParaRPr>
          </a:p>
        </p:txBody>
      </p:sp>
      <p:sp>
        <p:nvSpPr>
          <p:cNvPr id="85" name="Google Shape;85;p12"/>
          <p:cNvSpPr txBox="1"/>
          <p:nvPr/>
        </p:nvSpPr>
        <p:spPr>
          <a:xfrm rot="-3270330">
            <a:off x="3651113" y="2496928"/>
            <a:ext cx="992003"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Limitations</a:t>
            </a:r>
            <a:endParaRPr sz="1400">
              <a:solidFill>
                <a:schemeClr val="dk1"/>
              </a:solidFill>
              <a:latin typeface="Calibri"/>
              <a:ea typeface="Calibri"/>
              <a:cs typeface="Calibri"/>
              <a:sym typeface="Calibri"/>
            </a:endParaRPr>
          </a:p>
        </p:txBody>
      </p:sp>
      <p:sp>
        <p:nvSpPr>
          <p:cNvPr id="86" name="Google Shape;86;p12"/>
          <p:cNvSpPr txBox="1"/>
          <p:nvPr/>
        </p:nvSpPr>
        <p:spPr>
          <a:xfrm rot="-3270330">
            <a:off x="3511671" y="2384504"/>
            <a:ext cx="991682"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Motivation</a:t>
            </a:r>
            <a:endParaRPr sz="1400">
              <a:solidFill>
                <a:schemeClr val="dk1"/>
              </a:solidFill>
              <a:latin typeface="Calibri"/>
              <a:ea typeface="Calibri"/>
              <a:cs typeface="Calibri"/>
              <a:sym typeface="Calibri"/>
            </a:endParaRPr>
          </a:p>
        </p:txBody>
      </p:sp>
      <p:pic>
        <p:nvPicPr>
          <p:cNvPr id="87" name="Google Shape;87;p12"/>
          <p:cNvPicPr preferRelativeResize="0"/>
          <p:nvPr/>
        </p:nvPicPr>
        <p:blipFill rotWithShape="1">
          <a:blip r:embed="rId8">
            <a:alphaModFix/>
          </a:blip>
          <a:srcRect b="0" l="0" r="0" t="0"/>
          <a:stretch/>
        </p:blipFill>
        <p:spPr>
          <a:xfrm>
            <a:off x="3490940" y="2045341"/>
            <a:ext cx="548640" cy="5486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5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500"/>
                                        <p:tgtEl>
                                          <p:spTgt spid="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5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5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5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500"/>
                                        <p:tgtEl>
                                          <p:spTgt spid="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5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5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500"/>
                                        <p:tgtEl>
                                          <p:spTgt spid="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3"/>
          <p:cNvSpPr txBox="1"/>
          <p:nvPr>
            <p:ph type="title"/>
          </p:nvPr>
        </p:nvSpPr>
        <p:spPr>
          <a:xfrm>
            <a:off x="1505169" y="1232231"/>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EVOLVING STUDENT CENTERED TEACHING</a:t>
            </a:r>
            <a:endParaRPr/>
          </a:p>
        </p:txBody>
      </p:sp>
      <p:sp>
        <p:nvSpPr>
          <p:cNvPr id="93" name="Google Shape;93;p13"/>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114300" lvl="0" marL="112713" rtl="0" algn="l">
              <a:lnSpc>
                <a:spcPct val="111111"/>
              </a:lnSpc>
              <a:spcBef>
                <a:spcPts val="0"/>
              </a:spcBef>
              <a:spcAft>
                <a:spcPts val="0"/>
              </a:spcAft>
              <a:buClr>
                <a:srgbClr val="164A59"/>
              </a:buClr>
              <a:buSzPts val="1800"/>
              <a:buFont typeface="Arial"/>
              <a:buChar char="•"/>
            </a:pPr>
            <a:r>
              <a:rPr lang="en-US"/>
              <a:t>The abundance of information available to instructors has clouded the clarity for instructors</a:t>
            </a:r>
            <a:endParaRPr/>
          </a:p>
          <a:p>
            <a:pPr indent="-114300" lvl="0" marL="112713" rtl="0" algn="l">
              <a:lnSpc>
                <a:spcPct val="111111"/>
              </a:lnSpc>
              <a:spcBef>
                <a:spcPts val="360"/>
              </a:spcBef>
              <a:spcAft>
                <a:spcPts val="0"/>
              </a:spcAft>
              <a:buClr>
                <a:srgbClr val="164A59"/>
              </a:buClr>
              <a:buSzPts val="1800"/>
              <a:buFont typeface="Arial"/>
              <a:buChar char="•"/>
            </a:pPr>
            <a:r>
              <a:rPr lang="en-US"/>
              <a:t>SIMPLIFY…. DECISION MAKING for instructors.</a:t>
            </a:r>
            <a:endParaRPr/>
          </a:p>
          <a:p>
            <a:pPr indent="-114300" lvl="0" marL="112713" rtl="0" algn="l">
              <a:lnSpc>
                <a:spcPct val="111111"/>
              </a:lnSpc>
              <a:spcBef>
                <a:spcPts val="360"/>
              </a:spcBef>
              <a:spcAft>
                <a:spcPts val="0"/>
              </a:spcAft>
              <a:buClr>
                <a:srgbClr val="164A59"/>
              </a:buClr>
              <a:buSzPts val="1800"/>
              <a:buFont typeface="Arial"/>
              <a:buChar char="•"/>
            </a:pPr>
            <a:r>
              <a:rPr lang="en-US"/>
              <a:t>SIMPLIFY….  PATHWAYS FOR DEVELOPMENT</a:t>
            </a:r>
            <a:endParaRPr/>
          </a:p>
          <a:p>
            <a:pPr indent="-114300" lvl="0" marL="112713" rtl="0" algn="l">
              <a:lnSpc>
                <a:spcPct val="111111"/>
              </a:lnSpc>
              <a:spcBef>
                <a:spcPts val="360"/>
              </a:spcBef>
              <a:spcAft>
                <a:spcPts val="0"/>
              </a:spcAft>
              <a:buClr>
                <a:srgbClr val="164A59"/>
              </a:buClr>
              <a:buSzPts val="1800"/>
              <a:buFont typeface="Arial"/>
              <a:buChar char="•"/>
            </a:pPr>
            <a:r>
              <a:rPr lang="en-US"/>
              <a:t>Enhance our CONNECTION to grow our sport</a:t>
            </a:r>
            <a:endParaRPr/>
          </a:p>
          <a:p>
            <a:pPr indent="0" lvl="4" marL="0" rtl="0" algn="l">
              <a:lnSpc>
                <a:spcPct val="111111"/>
              </a:lnSpc>
              <a:spcBef>
                <a:spcPts val="360"/>
              </a:spcBef>
              <a:spcAft>
                <a:spcPts val="0"/>
              </a:spcAft>
              <a:buClr>
                <a:srgbClr val="164A59"/>
              </a:buClr>
              <a:buSzPts val="18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4"/>
          <p:cNvSpPr txBox="1"/>
          <p:nvPr>
            <p:ph type="title"/>
          </p:nvPr>
        </p:nvSpPr>
        <p:spPr>
          <a:xfrm>
            <a:off x="457200" y="2944813"/>
            <a:ext cx="8229600" cy="447675"/>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a:t>THE DEVELOPMENTAL FRAMEWORK</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5"/>
          <p:cNvSpPr txBox="1"/>
          <p:nvPr>
            <p:ph type="title"/>
          </p:nvPr>
        </p:nvSpPr>
        <p:spPr>
          <a:xfrm>
            <a:off x="1505169" y="1232231"/>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ONE WORD:  SIMPLIFY</a:t>
            </a:r>
            <a:endParaRPr/>
          </a:p>
        </p:txBody>
      </p:sp>
      <p:sp>
        <p:nvSpPr>
          <p:cNvPr id="104" name="Google Shape;104;p15"/>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114300" lvl="0" marL="112713" rtl="0" algn="l">
              <a:lnSpc>
                <a:spcPct val="111111"/>
              </a:lnSpc>
              <a:spcBef>
                <a:spcPts val="0"/>
              </a:spcBef>
              <a:spcAft>
                <a:spcPts val="0"/>
              </a:spcAft>
              <a:buClr>
                <a:srgbClr val="164A59"/>
              </a:buClr>
              <a:buSzPts val="1800"/>
              <a:buFont typeface="Arial"/>
              <a:buChar char="•"/>
            </a:pPr>
            <a:r>
              <a:rPr lang="en-US"/>
              <a:t>To help instructors make immediate lesson decisions to maximize student learning.</a:t>
            </a:r>
            <a:endParaRPr/>
          </a:p>
          <a:p>
            <a:pPr indent="0" lvl="0" marL="112713" rtl="0" algn="l">
              <a:lnSpc>
                <a:spcPct val="111111"/>
              </a:lnSpc>
              <a:spcBef>
                <a:spcPts val="360"/>
              </a:spcBef>
              <a:spcAft>
                <a:spcPts val="0"/>
              </a:spcAft>
              <a:buClr>
                <a:srgbClr val="164A59"/>
              </a:buClr>
              <a:buSzPts val="1800"/>
              <a:buFont typeface="Arial"/>
              <a:buNone/>
            </a:pPr>
            <a:r>
              <a:t/>
            </a:r>
            <a:endParaRPr/>
          </a:p>
          <a:p>
            <a:pPr indent="-114300" lvl="0" marL="112713" rtl="0" algn="l">
              <a:lnSpc>
                <a:spcPct val="111111"/>
              </a:lnSpc>
              <a:spcBef>
                <a:spcPts val="360"/>
              </a:spcBef>
              <a:spcAft>
                <a:spcPts val="0"/>
              </a:spcAft>
              <a:buClr>
                <a:srgbClr val="164A59"/>
              </a:buClr>
              <a:buSzPts val="1800"/>
              <a:buFont typeface="Arial"/>
              <a:buChar char="•"/>
            </a:pPr>
            <a:r>
              <a:rPr lang="en-US"/>
              <a:t>To help training staff identify needs for long term development of individual instructors</a:t>
            </a:r>
            <a:endParaRPr/>
          </a:p>
          <a:p>
            <a:pPr indent="0" lvl="0" marL="112713" rtl="0" algn="l">
              <a:lnSpc>
                <a:spcPct val="111111"/>
              </a:lnSpc>
              <a:spcBef>
                <a:spcPts val="360"/>
              </a:spcBef>
              <a:spcAft>
                <a:spcPts val="0"/>
              </a:spcAft>
              <a:buClr>
                <a:srgbClr val="164A59"/>
              </a:buClr>
              <a:buSzPts val="1800"/>
              <a:buFont typeface="Arial"/>
              <a:buNone/>
            </a:pPr>
            <a:r>
              <a:t/>
            </a:r>
            <a:endParaRPr/>
          </a:p>
          <a:p>
            <a:pPr indent="-114300" lvl="0" marL="112713" rtl="0" algn="l">
              <a:lnSpc>
                <a:spcPct val="111111"/>
              </a:lnSpc>
              <a:spcBef>
                <a:spcPts val="360"/>
              </a:spcBef>
              <a:spcAft>
                <a:spcPts val="0"/>
              </a:spcAft>
              <a:buClr>
                <a:srgbClr val="164A59"/>
              </a:buClr>
              <a:buSzPts val="1800"/>
              <a:buFont typeface="Arial"/>
              <a:buChar char="•"/>
            </a:pPr>
            <a:r>
              <a:rPr lang="en-US"/>
              <a:t>To help schools identify trends and needs for whole school development</a:t>
            </a:r>
            <a:endParaRPr/>
          </a:p>
          <a:p>
            <a:pPr indent="0" lvl="0" marL="112713" rtl="0" algn="l">
              <a:lnSpc>
                <a:spcPct val="111111"/>
              </a:lnSpc>
              <a:spcBef>
                <a:spcPts val="360"/>
              </a:spcBef>
              <a:spcAft>
                <a:spcPts val="0"/>
              </a:spcAft>
              <a:buClr>
                <a:srgbClr val="164A59"/>
              </a:buClr>
              <a:buSzPts val="1800"/>
              <a:buFont typeface="Arial"/>
              <a:buNone/>
            </a:pPr>
            <a:r>
              <a:t/>
            </a:r>
            <a:endParaRPr/>
          </a:p>
          <a:p>
            <a:pPr indent="-114300" lvl="0" marL="112713" rtl="0" algn="l">
              <a:lnSpc>
                <a:spcPct val="111111"/>
              </a:lnSpc>
              <a:spcBef>
                <a:spcPts val="360"/>
              </a:spcBef>
              <a:spcAft>
                <a:spcPts val="0"/>
              </a:spcAft>
              <a:buClr>
                <a:srgbClr val="164A59"/>
              </a:buClr>
              <a:buSzPts val="1800"/>
              <a:buFont typeface="Arial"/>
              <a:buChar char="•"/>
            </a:pPr>
            <a:r>
              <a:rPr lang="en-US"/>
              <a:t>To help our organization identify National trends and needs for National development</a:t>
            </a:r>
            <a:endParaRPr/>
          </a:p>
          <a:p>
            <a:pPr indent="0" lvl="0" marL="112713" rtl="0" algn="l">
              <a:lnSpc>
                <a:spcPct val="111111"/>
              </a:lnSpc>
              <a:spcBef>
                <a:spcPts val="360"/>
              </a:spcBef>
              <a:spcAft>
                <a:spcPts val="0"/>
              </a:spcAft>
              <a:buClr>
                <a:srgbClr val="164A59"/>
              </a:buClr>
              <a:buSzPts val="1800"/>
              <a:buFont typeface="Arial"/>
              <a:buNone/>
            </a:pPr>
            <a:r>
              <a:t/>
            </a:r>
            <a:endParaRPr/>
          </a:p>
          <a:p>
            <a:pPr indent="0" lvl="0" marL="112713" rtl="0" algn="l">
              <a:lnSpc>
                <a:spcPct val="111111"/>
              </a:lnSpc>
              <a:spcBef>
                <a:spcPts val="360"/>
              </a:spcBef>
              <a:spcAft>
                <a:spcPts val="0"/>
              </a:spcAft>
              <a:buClr>
                <a:srgbClr val="164A59"/>
              </a:buClr>
              <a:buSzPts val="1800"/>
              <a:buFont typeface="Arial"/>
              <a:buNone/>
            </a:pPr>
            <a:r>
              <a:t/>
            </a:r>
            <a:endParaRPr/>
          </a:p>
          <a:p>
            <a:pPr indent="0" lvl="0" marL="112713" rtl="0" algn="l">
              <a:lnSpc>
                <a:spcPct val="111111"/>
              </a:lnSpc>
              <a:spcBef>
                <a:spcPts val="360"/>
              </a:spcBef>
              <a:spcAft>
                <a:spcPts val="0"/>
              </a:spcAft>
              <a:buClr>
                <a:srgbClr val="164A59"/>
              </a:buClr>
              <a:buSzPts val="1800"/>
              <a:buFont typeface="Arial"/>
              <a:buNone/>
            </a:pPr>
            <a:r>
              <a:t/>
            </a:r>
            <a:endParaRPr/>
          </a:p>
          <a:p>
            <a:pPr indent="0" lvl="4" marL="0" rtl="0" algn="l">
              <a:lnSpc>
                <a:spcPct val="111111"/>
              </a:lnSpc>
              <a:spcBef>
                <a:spcPts val="360"/>
              </a:spcBef>
              <a:spcAft>
                <a:spcPts val="0"/>
              </a:spcAft>
              <a:buClr>
                <a:srgbClr val="164A59"/>
              </a:buClr>
              <a:buSzPts val="18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6"/>
          <p:cNvPicPr preferRelativeResize="0"/>
          <p:nvPr/>
        </p:nvPicPr>
        <p:blipFill rotWithShape="1">
          <a:blip r:embed="rId3">
            <a:alphaModFix/>
          </a:blip>
          <a:srcRect b="0" l="0" r="0" t="0"/>
          <a:stretch/>
        </p:blipFill>
        <p:spPr>
          <a:xfrm>
            <a:off x="2522301" y="2133464"/>
            <a:ext cx="4214676" cy="4214676"/>
          </a:xfrm>
          <a:prstGeom prst="rect">
            <a:avLst/>
          </a:prstGeom>
          <a:noFill/>
          <a:ln>
            <a:noFill/>
          </a:ln>
        </p:spPr>
      </p:pic>
      <p:pic>
        <p:nvPicPr>
          <p:cNvPr id="110" name="Google Shape;110;p16"/>
          <p:cNvPicPr preferRelativeResize="0"/>
          <p:nvPr/>
        </p:nvPicPr>
        <p:blipFill rotWithShape="1">
          <a:blip r:embed="rId4">
            <a:alphaModFix/>
          </a:blip>
          <a:srcRect b="0" l="0" r="0" t="0"/>
          <a:stretch/>
        </p:blipFill>
        <p:spPr>
          <a:xfrm>
            <a:off x="2894785" y="2226846"/>
            <a:ext cx="3474720" cy="3035808"/>
          </a:xfrm>
          <a:prstGeom prst="rect">
            <a:avLst/>
          </a:prstGeom>
          <a:noFill/>
          <a:ln>
            <a:noFill/>
          </a:ln>
        </p:spPr>
      </p:pic>
      <p:sp>
        <p:nvSpPr>
          <p:cNvPr id="111" name="Google Shape;111;p16"/>
          <p:cNvSpPr txBox="1"/>
          <p:nvPr>
            <p:ph type="title"/>
          </p:nvPr>
        </p:nvSpPr>
        <p:spPr>
          <a:xfrm>
            <a:off x="1505169" y="835991"/>
            <a:ext cx="6330831" cy="139426"/>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WHAT MAKES A GREAT INSTRUCTOR?</a:t>
            </a:r>
            <a:endParaRPr/>
          </a:p>
        </p:txBody>
      </p:sp>
      <p:sp>
        <p:nvSpPr>
          <p:cNvPr id="112" name="Google Shape;112;p16"/>
          <p:cNvSpPr txBox="1"/>
          <p:nvPr>
            <p:ph idx="1" type="body"/>
          </p:nvPr>
        </p:nvSpPr>
        <p:spPr>
          <a:xfrm>
            <a:off x="1505165" y="1595037"/>
            <a:ext cx="6330835" cy="3667925"/>
          </a:xfrm>
          <a:prstGeom prst="rect">
            <a:avLst/>
          </a:prstGeom>
          <a:noFill/>
          <a:ln>
            <a:noFill/>
          </a:ln>
        </p:spPr>
        <p:txBody>
          <a:bodyPr anchorCtr="0" anchor="t" bIns="0" lIns="0" spcFirstLastPara="1" rIns="0" wrap="square" tIns="0">
            <a:noAutofit/>
          </a:bodyPr>
          <a:lstStyle/>
          <a:p>
            <a:pPr indent="0" lvl="0" marL="0" rtl="0" algn="l">
              <a:lnSpc>
                <a:spcPct val="111111"/>
              </a:lnSpc>
              <a:spcBef>
                <a:spcPts val="0"/>
              </a:spcBef>
              <a:spcAft>
                <a:spcPts val="0"/>
              </a:spcAft>
              <a:buClr>
                <a:srgbClr val="164A59"/>
              </a:buClr>
              <a:buSzPts val="1800"/>
              <a:buNone/>
            </a:pPr>
            <a:r>
              <a:t/>
            </a:r>
            <a:endParaRPr/>
          </a:p>
          <a:p>
            <a:pPr indent="0" lvl="4" marL="0" rtl="0" algn="l">
              <a:lnSpc>
                <a:spcPct val="111111"/>
              </a:lnSpc>
              <a:spcBef>
                <a:spcPts val="360"/>
              </a:spcBef>
              <a:spcAft>
                <a:spcPts val="0"/>
              </a:spcAft>
              <a:buClr>
                <a:srgbClr val="164A59"/>
              </a:buClr>
              <a:buSzPts val="1800"/>
              <a:buNone/>
            </a:pPr>
            <a:r>
              <a:t/>
            </a:r>
            <a:endParaRPr/>
          </a:p>
        </p:txBody>
      </p:sp>
      <p:pic>
        <p:nvPicPr>
          <p:cNvPr id="113" name="Google Shape;113;p16"/>
          <p:cNvPicPr preferRelativeResize="0"/>
          <p:nvPr/>
        </p:nvPicPr>
        <p:blipFill rotWithShape="1">
          <a:blip r:embed="rId5">
            <a:alphaModFix/>
          </a:blip>
          <a:srcRect b="0" l="0" r="0" t="0"/>
          <a:stretch/>
        </p:blipFill>
        <p:spPr>
          <a:xfrm>
            <a:off x="2839603" y="2187253"/>
            <a:ext cx="3661958" cy="3200400"/>
          </a:xfrm>
          <a:prstGeom prst="rect">
            <a:avLst/>
          </a:prstGeom>
          <a:noFill/>
          <a:ln>
            <a:noFill/>
          </a:ln>
        </p:spPr>
      </p:pic>
      <p:pic>
        <p:nvPicPr>
          <p:cNvPr id="114" name="Google Shape;114;p16"/>
          <p:cNvPicPr preferRelativeResize="0"/>
          <p:nvPr/>
        </p:nvPicPr>
        <p:blipFill rotWithShape="1">
          <a:blip r:embed="rId6">
            <a:alphaModFix/>
          </a:blip>
          <a:srcRect b="0" l="0" r="0" t="0"/>
          <a:stretch/>
        </p:blipFill>
        <p:spPr>
          <a:xfrm>
            <a:off x="2894785" y="2231194"/>
            <a:ext cx="3476152" cy="3031768"/>
          </a:xfrm>
          <a:prstGeom prst="rect">
            <a:avLst/>
          </a:prstGeom>
          <a:noFill/>
          <a:ln>
            <a:noFill/>
          </a:ln>
        </p:spPr>
      </p:pic>
      <p:pic>
        <p:nvPicPr>
          <p:cNvPr id="115" name="Google Shape;115;p16"/>
          <p:cNvPicPr preferRelativeResize="0"/>
          <p:nvPr/>
        </p:nvPicPr>
        <p:blipFill rotWithShape="1">
          <a:blip r:embed="rId7">
            <a:alphaModFix/>
          </a:blip>
          <a:srcRect b="0" l="0" r="0" t="0"/>
          <a:stretch/>
        </p:blipFill>
        <p:spPr>
          <a:xfrm>
            <a:off x="2894785" y="2227154"/>
            <a:ext cx="3474720" cy="3035808"/>
          </a:xfrm>
          <a:prstGeom prst="rect">
            <a:avLst/>
          </a:prstGeom>
          <a:noFill/>
          <a:ln>
            <a:noFill/>
          </a:ln>
        </p:spPr>
      </p:pic>
      <p:pic>
        <p:nvPicPr>
          <p:cNvPr id="116" name="Google Shape;116;p16"/>
          <p:cNvPicPr preferRelativeResize="0"/>
          <p:nvPr/>
        </p:nvPicPr>
        <p:blipFill rotWithShape="1">
          <a:blip r:embed="rId8">
            <a:alphaModFix/>
          </a:blip>
          <a:srcRect b="0" l="0" r="0" t="0"/>
          <a:stretch/>
        </p:blipFill>
        <p:spPr>
          <a:xfrm>
            <a:off x="2894785" y="2227154"/>
            <a:ext cx="3474720" cy="303580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SIA-357 Powerpoint Template_F">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