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6" r:id="rId2"/>
    <p:sldId id="274" r:id="rId3"/>
    <p:sldId id="260" r:id="rId4"/>
    <p:sldId id="271" r:id="rId5"/>
    <p:sldId id="275" r:id="rId6"/>
    <p:sldId id="272" r:id="rId7"/>
    <p:sldId id="273" r:id="rId8"/>
    <p:sldId id="269" r:id="rId9"/>
    <p:sldId id="276"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55">
          <p15:clr>
            <a:srgbClr val="A4A3A4"/>
          </p15:clr>
        </p15:guide>
        <p15:guide id="2" pos="28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4A59"/>
    <a:srgbClr val="08394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69" autoAdjust="0"/>
    <p:restoredTop sz="61102"/>
  </p:normalViewPr>
  <p:slideViewPr>
    <p:cSldViewPr snapToGrid="0" snapToObjects="1" showGuides="1">
      <p:cViewPr varScale="1">
        <p:scale>
          <a:sx n="62" d="100"/>
          <a:sy n="62" d="100"/>
        </p:scale>
        <p:origin x="2576" y="184"/>
      </p:cViewPr>
      <p:guideLst>
        <p:guide orient="horz" pos="2155"/>
        <p:guide pos="287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9E988EFD-EF0F-1F4E-A39D-5815B6CE59B7}" type="datetimeFigureOut">
              <a:rPr lang="en-US"/>
              <a:pPr>
                <a:defRPr/>
              </a:pPr>
              <a:t>9/21/15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893B4794-4787-BA49-AE67-57486F790780}" type="slidenum">
              <a:rPr lang="en-US"/>
              <a:pPr>
                <a:defRPr/>
              </a:pPr>
              <a:t>‹#›</a:t>
            </a:fld>
            <a:endParaRPr lang="en-US"/>
          </a:p>
        </p:txBody>
      </p:sp>
    </p:spTree>
    <p:extLst>
      <p:ext uri="{BB962C8B-B14F-4D97-AF65-F5344CB8AC3E}">
        <p14:creationId xmlns:p14="http://schemas.microsoft.com/office/powerpoint/2010/main" val="2043144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D66BD7AD-A13E-6042-9659-B6D3F9B8983C}" type="datetimeFigureOut">
              <a:rPr lang="en-US"/>
              <a:pPr>
                <a:defRPr/>
              </a:pPr>
              <a:t>9/21/15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0A7F4EDF-7296-444C-AB0F-1A4DD04758AC}" type="slidenum">
              <a:rPr lang="en-US"/>
              <a:pPr>
                <a:defRPr/>
              </a:pPr>
              <a:t>‹#›</a:t>
            </a:fld>
            <a:endParaRPr lang="en-US"/>
          </a:p>
        </p:txBody>
      </p:sp>
    </p:spTree>
    <p:extLst>
      <p:ext uri="{BB962C8B-B14F-4D97-AF65-F5344CB8AC3E}">
        <p14:creationId xmlns:p14="http://schemas.microsoft.com/office/powerpoint/2010/main" val="271632378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r>
              <a:rPr lang="en-US" b="1" u="sng" dirty="0" smtClean="0"/>
              <a:t>Jon</a:t>
            </a:r>
          </a:p>
          <a:p>
            <a:pPr marL="171450" indent="-171450">
              <a:buFont typeface="Arial" charset="0"/>
              <a:buChar char="•"/>
            </a:pPr>
            <a:r>
              <a:rPr lang="en-US" dirty="0" smtClean="0"/>
              <a:t>Many</a:t>
            </a:r>
            <a:r>
              <a:rPr lang="en-US" baseline="0" dirty="0" smtClean="0"/>
              <a:t> of you have seen this model</a:t>
            </a:r>
          </a:p>
          <a:p>
            <a:pPr marL="171450" indent="-171450">
              <a:buFont typeface="Arial" charset="0"/>
              <a:buChar char="•"/>
            </a:pPr>
            <a:r>
              <a:rPr lang="en-US" baseline="0" dirty="0" smtClean="0"/>
              <a:t>Explain for those who are seeing it for the first time – Describe it as an organic framework for gathering and categorizing information</a:t>
            </a:r>
          </a:p>
          <a:p>
            <a:pPr marL="171450" indent="-171450">
              <a:buFont typeface="Arial" charset="0"/>
              <a:buChar char="•"/>
            </a:pPr>
            <a:r>
              <a:rPr lang="en-US" baseline="0" dirty="0" smtClean="0"/>
              <a:t>So far our team has presented where we were (People) – Where we are (Technical) – Where we are going (Teaching)</a:t>
            </a:r>
          </a:p>
          <a:p>
            <a:pPr marL="628650" lvl="1" indent="-171450">
              <a:buFont typeface="Arial" charset="0"/>
              <a:buChar char="•"/>
            </a:pPr>
            <a:r>
              <a:rPr lang="en-US" baseline="0" dirty="0" smtClean="0"/>
              <a:t>Mission to simplify and distill to the fundamental traits </a:t>
            </a:r>
            <a:r>
              <a:rPr lang="en-US" baseline="0" dirty="0" err="1" smtClean="0"/>
              <a:t>ond</a:t>
            </a:r>
            <a:r>
              <a:rPr lang="en-US" baseline="0" dirty="0" smtClean="0"/>
              <a:t> core values of great teaching</a:t>
            </a:r>
          </a:p>
          <a:p>
            <a:pPr marL="171450" indent="-171450">
              <a:buFont typeface="Arial" charset="0"/>
              <a:buChar char="•"/>
            </a:pPr>
            <a:r>
              <a:rPr lang="en-US" baseline="0" dirty="0" smtClean="0"/>
              <a:t>As that this is where we are going we do not have all the answers yet. What we have is a core set of values that we would like to share with you. </a:t>
            </a:r>
          </a:p>
          <a:p>
            <a:pPr marL="628650" lvl="1" indent="-171450">
              <a:buFont typeface="Arial" charset="0"/>
              <a:buChar char="•"/>
            </a:pPr>
            <a:r>
              <a:rPr lang="en-US" baseline="0" dirty="0" smtClean="0"/>
              <a:t>Let’s set some ground rules </a:t>
            </a:r>
          </a:p>
          <a:p>
            <a:pPr marL="1085850" lvl="2" indent="-171450">
              <a:buFont typeface="Arial" charset="0"/>
              <a:buChar char="•"/>
            </a:pPr>
            <a:r>
              <a:rPr lang="en-US" baseline="0" dirty="0" smtClean="0"/>
              <a:t>This will be an interactive workshop and an opportunity for all of us to share a few ideas on great teaching. </a:t>
            </a:r>
          </a:p>
          <a:p>
            <a:pPr marL="914400" lvl="2" indent="0">
              <a:buFont typeface="Arial"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0A7F4EDF-7296-444C-AB0F-1A4DD04758AC}" type="slidenum">
              <a:rPr lang="en-US" smtClean="0"/>
              <a:pPr>
                <a:defRPr/>
              </a:pPr>
              <a:t>2</a:t>
            </a:fld>
            <a:endParaRPr lang="en-US"/>
          </a:p>
        </p:txBody>
      </p:sp>
    </p:spTree>
    <p:extLst>
      <p:ext uri="{BB962C8B-B14F-4D97-AF65-F5344CB8AC3E}">
        <p14:creationId xmlns:p14="http://schemas.microsoft.com/office/powerpoint/2010/main" val="137949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r>
              <a:rPr lang="en-US" b="1" u="sng" dirty="0" smtClean="0"/>
              <a:t>Jon</a:t>
            </a:r>
          </a:p>
          <a:p>
            <a:pPr marL="171450" indent="-171450">
              <a:buFont typeface="Arial" charset="0"/>
              <a:buChar char="•"/>
            </a:pPr>
            <a:r>
              <a:rPr lang="en-US" dirty="0" smtClean="0"/>
              <a:t>Define the goal of teaching = Learning</a:t>
            </a:r>
          </a:p>
          <a:p>
            <a:pPr marL="171450" indent="-171450">
              <a:buFont typeface="Arial" charset="0"/>
              <a:buChar char="•"/>
            </a:pPr>
            <a:r>
              <a:rPr lang="en-US" dirty="0" smtClean="0"/>
              <a:t>For this we need to define</a:t>
            </a:r>
            <a:r>
              <a:rPr lang="en-US" baseline="0" dirty="0" smtClean="0"/>
              <a:t> learning so that we can recognized when it has occurred</a:t>
            </a:r>
          </a:p>
          <a:p>
            <a:pPr marL="171450" indent="-171450">
              <a:buFont typeface="Arial" charset="0"/>
              <a:buChar char="•"/>
            </a:pPr>
            <a:r>
              <a:rPr lang="en-US" baseline="0" dirty="0" smtClean="0"/>
              <a:t>Define Learning</a:t>
            </a:r>
          </a:p>
          <a:p>
            <a:pPr marL="171450" indent="-171450">
              <a:buFont typeface="Arial" charset="0"/>
              <a:buChar char="•"/>
            </a:pPr>
            <a:r>
              <a:rPr lang="en-US" baseline="0" dirty="0" smtClean="0"/>
              <a:t>From here we need to briefly discuss the process learning </a:t>
            </a:r>
            <a:endParaRPr lang="en-US" dirty="0"/>
          </a:p>
        </p:txBody>
      </p:sp>
      <p:sp>
        <p:nvSpPr>
          <p:cNvPr id="4" name="Slide Number Placeholder 3"/>
          <p:cNvSpPr>
            <a:spLocks noGrp="1"/>
          </p:cNvSpPr>
          <p:nvPr>
            <p:ph type="sldNum" sz="quarter" idx="10"/>
          </p:nvPr>
        </p:nvSpPr>
        <p:spPr/>
        <p:txBody>
          <a:bodyPr/>
          <a:lstStyle/>
          <a:p>
            <a:pPr>
              <a:defRPr/>
            </a:pPr>
            <a:fld id="{0A7F4EDF-7296-444C-AB0F-1A4DD04758AC}" type="slidenum">
              <a:rPr lang="en-US" smtClean="0"/>
              <a:pPr>
                <a:defRPr/>
              </a:pPr>
              <a:t>3</a:t>
            </a:fld>
            <a:endParaRPr lang="en-US"/>
          </a:p>
        </p:txBody>
      </p:sp>
    </p:spTree>
    <p:extLst>
      <p:ext uri="{BB962C8B-B14F-4D97-AF65-F5344CB8AC3E}">
        <p14:creationId xmlns:p14="http://schemas.microsoft.com/office/powerpoint/2010/main" val="1979132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r>
              <a:rPr lang="en-US" b="1" u="sng" dirty="0" smtClean="0"/>
              <a:t>Jon</a:t>
            </a:r>
          </a:p>
          <a:p>
            <a:pPr marL="171450" indent="-171450">
              <a:buFont typeface="Arial" charset="0"/>
              <a:buChar char="•"/>
            </a:pPr>
            <a:r>
              <a:rPr lang="en-US" dirty="0" smtClean="0"/>
              <a:t>What</a:t>
            </a:r>
            <a:r>
              <a:rPr lang="en-US" baseline="0" dirty="0" smtClean="0"/>
              <a:t> is not confusing?    …everything you already understand</a:t>
            </a:r>
          </a:p>
          <a:p>
            <a:pPr marL="171450" indent="-171450">
              <a:buFont typeface="Arial" charset="0"/>
              <a:buChar char="•"/>
            </a:pPr>
            <a:r>
              <a:rPr lang="en-US" baseline="0" dirty="0" smtClean="0"/>
              <a:t>What is confusing?  …everything you do not understand.</a:t>
            </a:r>
          </a:p>
          <a:p>
            <a:pPr marL="171450" indent="-171450">
              <a:buFont typeface="Arial" charset="0"/>
              <a:buChar char="•"/>
            </a:pPr>
            <a:r>
              <a:rPr lang="en-US" baseline="0" dirty="0" smtClean="0"/>
              <a:t>For learning to happen in our students we must accept that we will lead them to  degree of confusion </a:t>
            </a:r>
          </a:p>
          <a:p>
            <a:pPr marL="171450" indent="-171450">
              <a:buFont typeface="Arial" charset="0"/>
              <a:buChar char="•"/>
            </a:pPr>
            <a:r>
              <a:rPr lang="en-US" baseline="0" dirty="0" smtClean="0"/>
              <a:t>Our job is not to make things confusing but, we are accepting that the learning process involves a degree of confusion</a:t>
            </a:r>
          </a:p>
          <a:p>
            <a:pPr marL="171450" indent="-171450">
              <a:buFont typeface="Arial" charset="0"/>
              <a:buChar char="•"/>
            </a:pPr>
            <a:r>
              <a:rPr lang="en-US" baseline="0" dirty="0" smtClean="0"/>
              <a:t>We, as instructors, design a learning environment that helps the student work through some degree of confusion to create clarity</a:t>
            </a:r>
          </a:p>
          <a:p>
            <a:pPr marL="171450" indent="-171450">
              <a:buFont typeface="Arial" charset="0"/>
              <a:buChar char="•"/>
            </a:pPr>
            <a:r>
              <a:rPr lang="en-US" baseline="0" dirty="0" smtClean="0"/>
              <a:t>We think of great teachers as master designers of the learning environment</a:t>
            </a:r>
          </a:p>
          <a:p>
            <a:pPr marL="171450" indent="-171450">
              <a:buFont typeface="Arial" charset="0"/>
              <a:buChar char="•"/>
            </a:pPr>
            <a:r>
              <a:rPr lang="en-US" baseline="0" dirty="0" smtClean="0"/>
              <a:t>In other words....Great teachers strive to design an environment that safely challenges the student with something they do not fully understand and guide them through the “swamp” to discover clear and actionable learning (change in understanding that effects behavior)</a:t>
            </a:r>
            <a:endParaRPr lang="en-US" dirty="0"/>
          </a:p>
        </p:txBody>
      </p:sp>
      <p:sp>
        <p:nvSpPr>
          <p:cNvPr id="4" name="Slide Number Placeholder 3"/>
          <p:cNvSpPr>
            <a:spLocks noGrp="1"/>
          </p:cNvSpPr>
          <p:nvPr>
            <p:ph type="sldNum" sz="quarter" idx="10"/>
          </p:nvPr>
        </p:nvSpPr>
        <p:spPr/>
        <p:txBody>
          <a:bodyPr/>
          <a:lstStyle/>
          <a:p>
            <a:pPr>
              <a:defRPr/>
            </a:pPr>
            <a:fld id="{0A7F4EDF-7296-444C-AB0F-1A4DD04758AC}" type="slidenum">
              <a:rPr lang="en-US" smtClean="0"/>
              <a:pPr>
                <a:defRPr/>
              </a:pPr>
              <a:t>4</a:t>
            </a:fld>
            <a:endParaRPr lang="en-US"/>
          </a:p>
        </p:txBody>
      </p:sp>
    </p:spTree>
    <p:extLst>
      <p:ext uri="{BB962C8B-B14F-4D97-AF65-F5344CB8AC3E}">
        <p14:creationId xmlns:p14="http://schemas.microsoft.com/office/powerpoint/2010/main" val="1743678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r>
              <a:rPr lang="en-US" b="1" u="sng" dirty="0" smtClean="0"/>
              <a:t>Dave</a:t>
            </a:r>
          </a:p>
          <a:p>
            <a:pPr marL="171450" indent="-171450">
              <a:buFont typeface="Arial" charset="0"/>
              <a:buChar char="•"/>
            </a:pPr>
            <a:endParaRPr lang="en-US" baseline="0" dirty="0" smtClean="0"/>
          </a:p>
          <a:p>
            <a:pPr marL="171450" indent="-171450">
              <a:buFont typeface="Arial" charset="0"/>
              <a:buChar char="•"/>
            </a:pPr>
            <a:r>
              <a:rPr lang="en-US" baseline="0" dirty="0" smtClean="0"/>
              <a:t>We are shifting the paradigm of teaching from “presenter of information </a:t>
            </a:r>
            <a:r>
              <a:rPr lang="en-US" baseline="0" smtClean="0"/>
              <a:t>to facilitator of learning”</a:t>
            </a:r>
            <a:endParaRPr lang="en-US" baseline="0" dirty="0" smtClean="0"/>
          </a:p>
          <a:p>
            <a:pPr marL="171450" indent="-171450">
              <a:buFont typeface="Arial" charset="0"/>
              <a:buChar char="•"/>
            </a:pPr>
            <a:r>
              <a:rPr lang="en-US" baseline="0" dirty="0" smtClean="0"/>
              <a:t>The paradigm shift is in the mindset and behavior of the teacher.</a:t>
            </a:r>
            <a:endParaRPr lang="en-US" baseline="0" dirty="0" smtClean="0"/>
          </a:p>
        </p:txBody>
      </p:sp>
      <p:sp>
        <p:nvSpPr>
          <p:cNvPr id="4" name="Slide Number Placeholder 3"/>
          <p:cNvSpPr>
            <a:spLocks noGrp="1"/>
          </p:cNvSpPr>
          <p:nvPr>
            <p:ph type="sldNum" sz="quarter" idx="10"/>
          </p:nvPr>
        </p:nvSpPr>
        <p:spPr/>
        <p:txBody>
          <a:bodyPr/>
          <a:lstStyle/>
          <a:p>
            <a:pPr>
              <a:defRPr/>
            </a:pPr>
            <a:fld id="{0A7F4EDF-7296-444C-AB0F-1A4DD04758AC}" type="slidenum">
              <a:rPr lang="en-US" smtClean="0"/>
              <a:pPr>
                <a:defRPr/>
              </a:pPr>
              <a:t>5</a:t>
            </a:fld>
            <a:endParaRPr lang="en-US"/>
          </a:p>
        </p:txBody>
      </p:sp>
    </p:spTree>
    <p:extLst>
      <p:ext uri="{BB962C8B-B14F-4D97-AF65-F5344CB8AC3E}">
        <p14:creationId xmlns:p14="http://schemas.microsoft.com/office/powerpoint/2010/main" val="1044935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r>
              <a:rPr lang="en-US" b="1" u="sng" baseline="0" dirty="0" smtClean="0"/>
              <a:t>Dave</a:t>
            </a:r>
          </a:p>
          <a:p>
            <a:pPr marL="171450" indent="-171450">
              <a:buFont typeface="Arial" charset="0"/>
              <a:buChar char="•"/>
            </a:pPr>
            <a:r>
              <a:rPr lang="en-US" baseline="0" dirty="0" smtClean="0"/>
              <a:t>we believe that a great learning environment always exemplifies three core values. </a:t>
            </a:r>
          </a:p>
          <a:p>
            <a:pPr marL="171450" indent="-171450">
              <a:buFont typeface="Arial" charset="0"/>
              <a:buChar char="•"/>
            </a:pPr>
            <a:endParaRPr lang="en-US" baseline="0" dirty="0" smtClean="0"/>
          </a:p>
          <a:p>
            <a:pPr marL="0" indent="0">
              <a:buFont typeface="Arial" charset="0"/>
              <a:buNone/>
            </a:pPr>
            <a:r>
              <a:rPr lang="en-US" b="1" baseline="0" dirty="0" smtClean="0"/>
              <a:t>Student Centered</a:t>
            </a:r>
            <a:r>
              <a:rPr lang="en-US" baseline="0" dirty="0" smtClean="0"/>
              <a:t>:</a:t>
            </a:r>
          </a:p>
          <a:p>
            <a:pPr marL="171450" indent="-171450">
              <a:buFont typeface="Arial" charset="0"/>
              <a:buChar char="•"/>
            </a:pPr>
            <a:r>
              <a:rPr lang="en-US" baseline="0" dirty="0" smtClean="0"/>
              <a:t>Meeting the students needs and wants</a:t>
            </a:r>
          </a:p>
          <a:p>
            <a:pPr marL="171450" indent="-171450">
              <a:buFont typeface="Arial" charset="0"/>
              <a:buChar char="•"/>
            </a:pPr>
            <a:r>
              <a:rPr lang="en-US" baseline="0" dirty="0" smtClean="0"/>
              <a:t>Understanding how the student understands and processes information</a:t>
            </a:r>
          </a:p>
          <a:p>
            <a:pPr marL="171450" indent="-171450">
              <a:buFont typeface="Arial" charset="0"/>
              <a:buChar char="•"/>
            </a:pPr>
            <a:r>
              <a:rPr lang="en-US" baseline="0" dirty="0" smtClean="0"/>
              <a:t>Keeping the process intentional</a:t>
            </a:r>
          </a:p>
          <a:p>
            <a:pPr marL="171450" indent="-171450">
              <a:buFont typeface="Arial" charset="0"/>
              <a:buChar char="•"/>
            </a:pPr>
            <a:r>
              <a:rPr lang="en-US" baseline="0" dirty="0" smtClean="0"/>
              <a:t>Constantly including the student in the direction of the learning segment and giving control of the environment to the student</a:t>
            </a:r>
          </a:p>
          <a:p>
            <a:pPr marL="628650" lvl="1" indent="-171450">
              <a:buFont typeface="Arial" charset="0"/>
              <a:buChar char="•"/>
            </a:pPr>
            <a:r>
              <a:rPr lang="en-US" baseline="0" dirty="0" smtClean="0"/>
              <a:t>The student should be able to control:</a:t>
            </a:r>
          </a:p>
          <a:p>
            <a:pPr marL="1085850" lvl="2" indent="-171450">
              <a:buFont typeface="Arial" charset="0"/>
              <a:buChar char="•"/>
            </a:pPr>
            <a:r>
              <a:rPr lang="en-US" baseline="0" dirty="0" smtClean="0"/>
              <a:t>Pacing</a:t>
            </a:r>
          </a:p>
          <a:p>
            <a:pPr marL="1085850" lvl="2" indent="-171450">
              <a:buFont typeface="Arial" charset="0"/>
              <a:buChar char="•"/>
            </a:pPr>
            <a:r>
              <a:rPr lang="en-US" baseline="0" dirty="0" smtClean="0"/>
              <a:t>When and what type of feedback is received</a:t>
            </a:r>
          </a:p>
          <a:p>
            <a:pPr marL="1085850" lvl="2" indent="-171450">
              <a:buFont typeface="Arial" charset="0"/>
              <a:buChar char="•"/>
            </a:pPr>
            <a:r>
              <a:rPr lang="en-US" baseline="0" dirty="0" smtClean="0"/>
              <a:t>When new information is added</a:t>
            </a:r>
          </a:p>
          <a:p>
            <a:pPr marL="1085850" lvl="2" indent="-171450">
              <a:buFont typeface="Arial" charset="0"/>
              <a:buChar char="•"/>
            </a:pPr>
            <a:r>
              <a:rPr lang="en-US" baseline="0" dirty="0" smtClean="0"/>
              <a:t>How long of a practice/adventure session needs to be</a:t>
            </a:r>
          </a:p>
          <a:p>
            <a:pPr marL="1085850" lvl="2" indent="-171450">
              <a:buFont typeface="Arial" charset="0"/>
              <a:buChar char="•"/>
            </a:pPr>
            <a:r>
              <a:rPr lang="en-US" baseline="0" dirty="0" smtClean="0"/>
              <a:t>Direction</a:t>
            </a:r>
          </a:p>
          <a:p>
            <a:pPr marL="914400" lvl="2" indent="0">
              <a:buFont typeface="Arial" charset="0"/>
              <a:buNone/>
            </a:pPr>
            <a:endParaRPr lang="en-US" baseline="0" dirty="0" smtClean="0"/>
          </a:p>
          <a:p>
            <a:pPr marL="914400" lvl="2" indent="0">
              <a:buFont typeface="Arial" charset="0"/>
              <a:buNone/>
            </a:pPr>
            <a:endParaRPr lang="en-US" baseline="0" dirty="0" smtClean="0"/>
          </a:p>
          <a:p>
            <a:pPr marL="0" indent="0">
              <a:buFont typeface="Arial" charset="0"/>
              <a:buNone/>
            </a:pPr>
            <a:r>
              <a:rPr lang="en-US" sz="4000" b="1" u="sng" baseline="0" dirty="0" smtClean="0"/>
              <a:t>****JON</a:t>
            </a:r>
          </a:p>
          <a:p>
            <a:pPr marL="0" indent="0">
              <a:buFont typeface="Arial" charset="0"/>
              <a:buNone/>
            </a:pPr>
            <a:r>
              <a:rPr lang="en-US" b="1" baseline="0" dirty="0" smtClean="0"/>
              <a:t>Experience Driven:</a:t>
            </a:r>
          </a:p>
          <a:p>
            <a:pPr marL="171450" indent="-171450">
              <a:buFont typeface="Arial" charset="0"/>
              <a:buChar char="•"/>
            </a:pPr>
            <a:r>
              <a:rPr lang="en-US" b="0" baseline="0" dirty="0" smtClean="0"/>
              <a:t>We have all experienced the moment when learning occurred, it is the light bulb moment, the moment when everything changed and you finally “got it” This is the moment when the student discovers the solution to the problem. </a:t>
            </a:r>
          </a:p>
          <a:p>
            <a:pPr marL="171450" indent="-171450">
              <a:buFont typeface="Arial" charset="0"/>
              <a:buChar char="•"/>
            </a:pPr>
            <a:r>
              <a:rPr lang="en-US" b="0" baseline="0" dirty="0" smtClean="0"/>
              <a:t>This happens with the help of the teacher through guidance but, the key is, that this, the discovery process,  is a process that happens entirely within the student.  Learning is a process that happen in the student </a:t>
            </a:r>
          </a:p>
          <a:p>
            <a:pPr marL="171450" indent="-171450">
              <a:buFont typeface="Arial" charset="0"/>
              <a:buChar char="•"/>
            </a:pPr>
            <a:r>
              <a:rPr lang="en-US" b="0" baseline="0" dirty="0" smtClean="0"/>
              <a:t>This happens through perceiving and processing our experiences.  This is the same regardless of what we want to learn in life.  </a:t>
            </a:r>
          </a:p>
          <a:p>
            <a:pPr marL="628650" lvl="1" indent="-171450">
              <a:buFont typeface="Arial" charset="0"/>
              <a:buChar char="•"/>
            </a:pPr>
            <a:r>
              <a:rPr lang="en-US" b="0" baseline="0" dirty="0" smtClean="0"/>
              <a:t>These experiences may involve tasks, direct coaching and feedback and other classic methods of instruction or, they may involve playful exploration or, a combination of both. </a:t>
            </a:r>
          </a:p>
          <a:p>
            <a:pPr marL="628650" lvl="1" indent="-171450">
              <a:buFont typeface="Arial" charset="0"/>
              <a:buChar char="•"/>
            </a:pPr>
            <a:r>
              <a:rPr lang="en-US" b="0" baseline="0" dirty="0" smtClean="0"/>
              <a:t>Regardless it is the EXPERIENCE that the student has that leads then to discover the learning, NOT the dissemination of information by the instructor</a:t>
            </a:r>
          </a:p>
          <a:p>
            <a:pPr marL="628650" lvl="1" indent="-171450">
              <a:buFont typeface="Arial" charset="0"/>
              <a:buChar char="•"/>
            </a:pPr>
            <a:r>
              <a:rPr lang="en-US" b="0" baseline="0" dirty="0" smtClean="0"/>
              <a:t>Therefore, the experience drives the learning environment and must be flexible and meet the changing needs of the student. </a:t>
            </a:r>
          </a:p>
          <a:p>
            <a:pPr marL="457200" lvl="1" indent="0">
              <a:buFont typeface="Arial" charset="0"/>
              <a:buNone/>
            </a:pPr>
            <a:endParaRPr lang="en-US" b="0" baseline="0" dirty="0" smtClean="0"/>
          </a:p>
          <a:p>
            <a:pPr marL="0" marR="0" indent="0" algn="l" defTabSz="457200" rtl="0" eaLnBrk="0" fontAlgn="base" latinLnBrk="0" hangingPunct="0">
              <a:lnSpc>
                <a:spcPct val="100000"/>
              </a:lnSpc>
              <a:spcBef>
                <a:spcPct val="30000"/>
              </a:spcBef>
              <a:spcAft>
                <a:spcPct val="0"/>
              </a:spcAft>
              <a:buClrTx/>
              <a:buSzTx/>
              <a:buFont typeface="Arial" charset="0"/>
              <a:buNone/>
              <a:tabLst/>
              <a:defRPr/>
            </a:pPr>
            <a:r>
              <a:rPr lang="en-US" b="1" baseline="0" dirty="0" smtClean="0"/>
              <a:t>****DAVE</a:t>
            </a:r>
          </a:p>
          <a:p>
            <a:pPr marL="0" marR="0" indent="0" algn="l" defTabSz="457200" rtl="0" eaLnBrk="0" fontAlgn="base" latinLnBrk="0" hangingPunct="0">
              <a:lnSpc>
                <a:spcPct val="100000"/>
              </a:lnSpc>
              <a:spcBef>
                <a:spcPct val="30000"/>
              </a:spcBef>
              <a:spcAft>
                <a:spcPct val="0"/>
              </a:spcAft>
              <a:buClrTx/>
              <a:buSzTx/>
              <a:buFont typeface="Arial" charset="0"/>
              <a:buNone/>
              <a:tabLst/>
              <a:defRPr/>
            </a:pPr>
            <a:r>
              <a:rPr lang="en-US" b="1" baseline="0" dirty="0" smtClean="0"/>
              <a:t>Skill Focused:</a:t>
            </a:r>
          </a:p>
          <a:p>
            <a:pPr marL="171450" marR="0" indent="-171450" algn="l" defTabSz="457200" rtl="0" eaLnBrk="0" fontAlgn="base" latinLnBrk="0" hangingPunct="0">
              <a:lnSpc>
                <a:spcPct val="100000"/>
              </a:lnSpc>
              <a:spcBef>
                <a:spcPct val="30000"/>
              </a:spcBef>
              <a:spcAft>
                <a:spcPct val="0"/>
              </a:spcAft>
              <a:buClrTx/>
              <a:buSzTx/>
              <a:buFont typeface="Arial" charset="0"/>
              <a:buChar char="•"/>
              <a:tabLst/>
              <a:defRPr/>
            </a:pPr>
            <a:r>
              <a:rPr lang="en-US" b="0" baseline="0" dirty="0" smtClean="0"/>
              <a:t>Neither the teacher nor the student is not the focus</a:t>
            </a:r>
          </a:p>
          <a:p>
            <a:pPr marL="171450" marR="0" indent="-171450" algn="l" defTabSz="457200" rtl="0" eaLnBrk="0" fontAlgn="base" latinLnBrk="0" hangingPunct="0">
              <a:lnSpc>
                <a:spcPct val="100000"/>
              </a:lnSpc>
              <a:spcBef>
                <a:spcPct val="30000"/>
              </a:spcBef>
              <a:spcAft>
                <a:spcPct val="0"/>
              </a:spcAft>
              <a:buClrTx/>
              <a:buSzTx/>
              <a:buFont typeface="Arial" charset="0"/>
              <a:buChar char="•"/>
              <a:tabLst/>
              <a:defRPr/>
            </a:pPr>
            <a:r>
              <a:rPr lang="en-US" b="0" baseline="0" dirty="0" smtClean="0"/>
              <a:t>The desired student outcome is the focus.</a:t>
            </a:r>
          </a:p>
          <a:p>
            <a:pPr marL="171450" marR="0" indent="-171450" algn="l" defTabSz="457200" rtl="0" eaLnBrk="0" fontAlgn="base" latinLnBrk="0" hangingPunct="0">
              <a:lnSpc>
                <a:spcPct val="100000"/>
              </a:lnSpc>
              <a:spcBef>
                <a:spcPct val="30000"/>
              </a:spcBef>
              <a:spcAft>
                <a:spcPct val="0"/>
              </a:spcAft>
              <a:buClrTx/>
              <a:buSzTx/>
              <a:buFont typeface="Arial" charset="0"/>
              <a:buChar char="•"/>
              <a:tabLst/>
              <a:defRPr/>
            </a:pPr>
            <a:r>
              <a:rPr lang="en-US" b="0" baseline="0" dirty="0" smtClean="0"/>
              <a:t>The skill to be worked on will be derived from the fundamentals</a:t>
            </a:r>
          </a:p>
          <a:p>
            <a:pPr marL="171450" marR="0" indent="-171450" algn="l" defTabSz="457200" rtl="0" eaLnBrk="0" fontAlgn="base" latinLnBrk="0" hangingPunct="0">
              <a:lnSpc>
                <a:spcPct val="100000"/>
              </a:lnSpc>
              <a:spcBef>
                <a:spcPct val="30000"/>
              </a:spcBef>
              <a:spcAft>
                <a:spcPct val="0"/>
              </a:spcAft>
              <a:buClrTx/>
              <a:buSzTx/>
              <a:buFont typeface="Arial" charset="0"/>
              <a:buChar char="•"/>
              <a:tabLst/>
              <a:defRPr/>
            </a:pPr>
            <a:r>
              <a:rPr lang="en-US" b="0" baseline="0" dirty="0" smtClean="0"/>
              <a:t>The fundamentals are broken down to achievable bite size chunks</a:t>
            </a:r>
          </a:p>
          <a:p>
            <a:pPr marL="171450" marR="0" indent="-171450" algn="l" defTabSz="457200" rtl="0" eaLnBrk="0" fontAlgn="base" latinLnBrk="0" hangingPunct="0">
              <a:lnSpc>
                <a:spcPct val="100000"/>
              </a:lnSpc>
              <a:spcBef>
                <a:spcPct val="30000"/>
              </a:spcBef>
              <a:spcAft>
                <a:spcPct val="0"/>
              </a:spcAft>
              <a:buClrTx/>
              <a:buSzTx/>
              <a:buFont typeface="Arial" charset="0"/>
              <a:buChar char="•"/>
              <a:tabLst/>
              <a:defRPr/>
            </a:pPr>
            <a:r>
              <a:rPr lang="en-US" b="0" baseline="0" dirty="0" smtClean="0"/>
              <a:t>Changes that are made are intentional to continue the learning process</a:t>
            </a:r>
          </a:p>
          <a:p>
            <a:pPr marL="0" indent="0">
              <a:buFont typeface="Arial" charset="0"/>
              <a:buNone/>
            </a:pPr>
            <a:endParaRPr lang="en-US" dirty="0"/>
          </a:p>
        </p:txBody>
      </p:sp>
      <p:sp>
        <p:nvSpPr>
          <p:cNvPr id="4" name="Slide Number Placeholder 3"/>
          <p:cNvSpPr>
            <a:spLocks noGrp="1"/>
          </p:cNvSpPr>
          <p:nvPr>
            <p:ph type="sldNum" sz="quarter" idx="10"/>
          </p:nvPr>
        </p:nvSpPr>
        <p:spPr/>
        <p:txBody>
          <a:bodyPr/>
          <a:lstStyle/>
          <a:p>
            <a:pPr>
              <a:defRPr/>
            </a:pPr>
            <a:fld id="{0A7F4EDF-7296-444C-AB0F-1A4DD04758AC}" type="slidenum">
              <a:rPr lang="en-US" smtClean="0"/>
              <a:pPr>
                <a:defRPr/>
              </a:pPr>
              <a:t>6</a:t>
            </a:fld>
            <a:endParaRPr lang="en-US"/>
          </a:p>
        </p:txBody>
      </p:sp>
    </p:spTree>
    <p:extLst>
      <p:ext uri="{BB962C8B-B14F-4D97-AF65-F5344CB8AC3E}">
        <p14:creationId xmlns:p14="http://schemas.microsoft.com/office/powerpoint/2010/main" val="643318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r>
              <a:rPr lang="en-US" b="1" u="sng" dirty="0" smtClean="0"/>
              <a:t>Dave</a:t>
            </a:r>
          </a:p>
          <a:p>
            <a:pPr marL="171450" indent="-171450">
              <a:buFont typeface="Arial" charset="0"/>
              <a:buChar char="•"/>
            </a:pPr>
            <a:r>
              <a:rPr lang="en-US" dirty="0" smtClean="0"/>
              <a:t>Break audience into smaller groups</a:t>
            </a:r>
          </a:p>
          <a:p>
            <a:pPr marL="171450" indent="-171450">
              <a:buFont typeface="Arial" charset="0"/>
              <a:buChar char="•"/>
            </a:pPr>
            <a:r>
              <a:rPr lang="en-US" dirty="0" smtClean="0"/>
              <a:t>Have a PSIA team member in each small group to facilitate</a:t>
            </a:r>
          </a:p>
          <a:p>
            <a:pPr marL="171450" indent="-171450">
              <a:buFont typeface="Arial" charset="0"/>
              <a:buChar char="•"/>
            </a:pPr>
            <a:r>
              <a:rPr lang="en-US" dirty="0" smtClean="0"/>
              <a:t>Ask the question and allow for 5 – 7 minutes of</a:t>
            </a:r>
            <a:r>
              <a:rPr lang="en-US" baseline="0" dirty="0" smtClean="0"/>
              <a:t> conversation</a:t>
            </a:r>
          </a:p>
          <a:p>
            <a:pPr marL="0" indent="0">
              <a:buFont typeface="Arial" charset="0"/>
              <a:buNone/>
            </a:pPr>
            <a:endParaRPr lang="en-US" dirty="0"/>
          </a:p>
        </p:txBody>
      </p:sp>
      <p:sp>
        <p:nvSpPr>
          <p:cNvPr id="4" name="Slide Number Placeholder 3"/>
          <p:cNvSpPr>
            <a:spLocks noGrp="1"/>
          </p:cNvSpPr>
          <p:nvPr>
            <p:ph type="sldNum" sz="quarter" idx="10"/>
          </p:nvPr>
        </p:nvSpPr>
        <p:spPr/>
        <p:txBody>
          <a:bodyPr/>
          <a:lstStyle/>
          <a:p>
            <a:pPr>
              <a:defRPr/>
            </a:pPr>
            <a:fld id="{0A7F4EDF-7296-444C-AB0F-1A4DD04758AC}" type="slidenum">
              <a:rPr lang="en-US" smtClean="0"/>
              <a:pPr>
                <a:defRPr/>
              </a:pPr>
              <a:t>7</a:t>
            </a:fld>
            <a:endParaRPr lang="en-US"/>
          </a:p>
        </p:txBody>
      </p:sp>
    </p:spTree>
    <p:extLst>
      <p:ext uri="{BB962C8B-B14F-4D97-AF65-F5344CB8AC3E}">
        <p14:creationId xmlns:p14="http://schemas.microsoft.com/office/powerpoint/2010/main" val="907235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r>
              <a:rPr lang="en-US" b="1" u="sng" dirty="0" smtClean="0"/>
              <a:t>Jon/Dave</a:t>
            </a:r>
          </a:p>
          <a:p>
            <a:pPr marL="171450" indent="-171450">
              <a:buFont typeface="Arial" charset="0"/>
              <a:buChar char="•"/>
            </a:pPr>
            <a:r>
              <a:rPr lang="en-US" dirty="0" smtClean="0"/>
              <a:t>Fundamental</a:t>
            </a:r>
            <a:r>
              <a:rPr lang="en-US" baseline="0" dirty="0" smtClean="0"/>
              <a:t> traits are</a:t>
            </a:r>
            <a:r>
              <a:rPr lang="en-US" dirty="0" smtClean="0"/>
              <a:t> what we are looking</a:t>
            </a:r>
            <a:r>
              <a:rPr lang="en-US" baseline="0" dirty="0" smtClean="0"/>
              <a:t> for.  </a:t>
            </a:r>
            <a:r>
              <a:rPr lang="en-US" dirty="0" smtClean="0"/>
              <a:t>We define “Fundamental” as something</a:t>
            </a:r>
            <a:r>
              <a:rPr lang="en-US" baseline="0" dirty="0" smtClean="0"/>
              <a:t> that is always present, regardless of level </a:t>
            </a:r>
          </a:p>
          <a:p>
            <a:pPr marL="171450" indent="-171450">
              <a:buFont typeface="Arial" charset="0"/>
              <a:buChar char="•"/>
            </a:pPr>
            <a:r>
              <a:rPr lang="en-US" dirty="0" smtClean="0"/>
              <a:t>Our</a:t>
            </a:r>
            <a:r>
              <a:rPr lang="en-US" baseline="0" dirty="0" smtClean="0"/>
              <a:t> goal in our future process is to identify simple and replicable fundamentals in teaching that are observable and measurable </a:t>
            </a:r>
          </a:p>
          <a:p>
            <a:pPr marL="171450" indent="-171450">
              <a:buFont typeface="Arial" charset="0"/>
              <a:buChar char="•"/>
            </a:pPr>
            <a:r>
              <a:rPr lang="en-US" baseline="0" dirty="0" smtClean="0"/>
              <a:t>We have core values that we can recognize and to which the fundamentals must adhere</a:t>
            </a:r>
          </a:p>
          <a:p>
            <a:pPr marL="171450" indent="-171450">
              <a:buFont typeface="Arial" charset="0"/>
              <a:buChar char="•"/>
            </a:pPr>
            <a:r>
              <a:rPr lang="en-US" baseline="0" dirty="0" smtClean="0"/>
              <a:t>We have witnessed new instructors create great learning environments and and seasoned instructors present and teach while no learning occurs.  </a:t>
            </a:r>
          </a:p>
          <a:p>
            <a:pPr marL="171450" indent="-171450">
              <a:buFont typeface="Arial" charset="0"/>
              <a:buChar char="•"/>
            </a:pPr>
            <a:r>
              <a:rPr lang="en-US" baseline="0" dirty="0" smtClean="0"/>
              <a:t>The question we are striving to answer is: What are the common actions, regardless of level that creates and exceptional learning environment that exemplifies the values:</a:t>
            </a:r>
          </a:p>
          <a:p>
            <a:pPr marL="628650" lvl="1" indent="-171450">
              <a:buFont typeface="Arial" charset="0"/>
              <a:buChar char="•"/>
            </a:pPr>
            <a:r>
              <a:rPr lang="en-US" baseline="0" dirty="0" smtClean="0"/>
              <a:t>Student Centered</a:t>
            </a:r>
          </a:p>
          <a:p>
            <a:pPr marL="628650" lvl="1" indent="-171450">
              <a:buFont typeface="Arial" charset="0"/>
              <a:buChar char="•"/>
            </a:pPr>
            <a:r>
              <a:rPr lang="en-US" baseline="0" dirty="0" smtClean="0"/>
              <a:t>Experience Driven</a:t>
            </a:r>
          </a:p>
          <a:p>
            <a:pPr marL="628650" lvl="1" indent="-171450">
              <a:buFont typeface="Arial" charset="0"/>
              <a:buChar char="•"/>
            </a:pPr>
            <a:r>
              <a:rPr lang="en-US" baseline="0" dirty="0" smtClean="0"/>
              <a:t>Skill Focused</a:t>
            </a:r>
          </a:p>
          <a:p>
            <a:pPr marL="457200" lvl="1" indent="0">
              <a:buFont typeface="Arial" charset="0"/>
              <a:buNone/>
            </a:pPr>
            <a:endParaRPr lang="en-US" baseline="0" dirty="0" smtClean="0"/>
          </a:p>
          <a:p>
            <a:pPr marL="171450" indent="-171450">
              <a:buFont typeface="Arial" charset="0"/>
              <a:buChar char="•"/>
            </a:pPr>
            <a:r>
              <a:rPr lang="en-US" baseline="0" dirty="0" smtClean="0"/>
              <a:t>With this question answered we can plant the seed of exceptional teaching in the beginning of each instructors career. </a:t>
            </a:r>
          </a:p>
        </p:txBody>
      </p:sp>
      <p:sp>
        <p:nvSpPr>
          <p:cNvPr id="4" name="Slide Number Placeholder 3"/>
          <p:cNvSpPr>
            <a:spLocks noGrp="1"/>
          </p:cNvSpPr>
          <p:nvPr>
            <p:ph type="sldNum" sz="quarter" idx="10"/>
          </p:nvPr>
        </p:nvSpPr>
        <p:spPr/>
        <p:txBody>
          <a:bodyPr/>
          <a:lstStyle/>
          <a:p>
            <a:pPr>
              <a:defRPr/>
            </a:pPr>
            <a:fld id="{0A7F4EDF-7296-444C-AB0F-1A4DD04758AC}" type="slidenum">
              <a:rPr lang="en-US" smtClean="0"/>
              <a:pPr>
                <a:defRPr/>
              </a:pPr>
              <a:t>8</a:t>
            </a:fld>
            <a:endParaRPr lang="en-US"/>
          </a:p>
        </p:txBody>
      </p:sp>
    </p:spTree>
    <p:extLst>
      <p:ext uri="{BB962C8B-B14F-4D97-AF65-F5344CB8AC3E}">
        <p14:creationId xmlns:p14="http://schemas.microsoft.com/office/powerpoint/2010/main" val="77828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 y="6137275"/>
            <a:ext cx="9153525"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524000" y="3660777"/>
            <a:ext cx="6083300" cy="466820"/>
          </a:xfrm>
        </p:spPr>
        <p:txBody>
          <a:bodyPr lIns="0" tIns="0" rIns="0" bIns="0">
            <a:noAutofit/>
          </a:bodyPr>
          <a:lstStyle>
            <a:lvl1pPr marL="0" indent="0" algn="ctr">
              <a:buNone/>
              <a:defRPr sz="1600" b="1" cap="all">
                <a:solidFill>
                  <a:srgbClr val="164A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descr="PSIA-357 PowerpointTemplates_R4.png"/>
          <p:cNvPicPr>
            <a:picLocks noChangeAspect="1"/>
          </p:cNvPicPr>
          <p:nvPr userDrawn="1"/>
        </p:nvPicPr>
        <p:blipFill>
          <a:blip r:embed="rId3"/>
          <a:stretch>
            <a:fillRect/>
          </a:stretch>
        </p:blipFill>
        <p:spPr>
          <a:xfrm>
            <a:off x="1866471" y="2471219"/>
            <a:ext cx="5495727" cy="1042451"/>
          </a:xfrm>
          <a:prstGeom prst="rect">
            <a:avLst/>
          </a:prstGeom>
        </p:spPr>
      </p:pic>
    </p:spTree>
    <p:extLst>
      <p:ext uri="{BB962C8B-B14F-4D97-AF65-F5344CB8AC3E}">
        <p14:creationId xmlns:p14="http://schemas.microsoft.com/office/powerpoint/2010/main" val="2643683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 y="6137275"/>
            <a:ext cx="9153525"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1505464" y="1581481"/>
            <a:ext cx="6330541" cy="0"/>
          </a:xfrm>
          <a:prstGeom prst="line">
            <a:avLst/>
          </a:prstGeom>
          <a:ln w="12700">
            <a:solidFill>
              <a:srgbClr val="164A59"/>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505169" y="1232231"/>
            <a:ext cx="6330836" cy="424760"/>
          </a:xfrm>
        </p:spPr>
        <p:txBody>
          <a:bodyPr lIns="0" tIns="0" rIns="0" bIns="0" anchor="t">
            <a:noAutofit/>
          </a:bodyPr>
          <a:lstStyle>
            <a:lvl1pPr algn="l">
              <a:defRPr sz="2400" b="1" i="0" cap="all">
                <a:solidFill>
                  <a:srgbClr val="164A59"/>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1505169" y="1731415"/>
            <a:ext cx="6330835" cy="3667925"/>
          </a:xfrm>
        </p:spPr>
        <p:txBody>
          <a:bodyPr lIns="0" tIns="0" rIns="0" bIns="0">
            <a:noAutofit/>
          </a:bodyPr>
          <a:lstStyle>
            <a:lvl1pPr marL="112713" indent="-112713" algn="l">
              <a:lnSpc>
                <a:spcPts val="2000"/>
              </a:lnSpc>
              <a:buFont typeface="Arial"/>
              <a:buChar char="•"/>
              <a:defRPr sz="1800">
                <a:solidFill>
                  <a:srgbClr val="164A59"/>
                </a:solidFill>
              </a:defRPr>
            </a:lvl1pPr>
            <a:lvl2pPr marL="112713" indent="-112713" algn="l">
              <a:lnSpc>
                <a:spcPts val="2000"/>
              </a:lnSpc>
              <a:buFont typeface="Arial"/>
              <a:buChar char="•"/>
              <a:defRPr sz="1800">
                <a:solidFill>
                  <a:srgbClr val="164A59"/>
                </a:solidFill>
              </a:defRPr>
            </a:lvl2pPr>
            <a:lvl3pPr marL="112713" indent="-112713" algn="l">
              <a:lnSpc>
                <a:spcPts val="2000"/>
              </a:lnSpc>
              <a:buFont typeface="Arial"/>
              <a:buChar char="•"/>
              <a:defRPr sz="1800">
                <a:solidFill>
                  <a:srgbClr val="164A59"/>
                </a:solidFill>
              </a:defRPr>
            </a:lvl3pPr>
            <a:lvl4pPr marL="112713" indent="-112713" algn="l">
              <a:lnSpc>
                <a:spcPts val="2000"/>
              </a:lnSpc>
              <a:buFont typeface="Arial"/>
              <a:buChar char="•"/>
              <a:defRPr sz="1800">
                <a:solidFill>
                  <a:srgbClr val="164A59"/>
                </a:solidFill>
              </a:defRPr>
            </a:lvl4pPr>
            <a:lvl5pPr marL="112713" indent="-112713" algn="l">
              <a:lnSpc>
                <a:spcPts val="2000"/>
              </a:lnSpc>
              <a:buFont typeface="Arial"/>
              <a:buChar char="•"/>
              <a:defRPr sz="1800">
                <a:solidFill>
                  <a:srgbClr val="164A59"/>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descr="PSIA-AASIlogoGroup.png"/>
          <p:cNvPicPr>
            <a:picLocks noChangeAspect="1"/>
          </p:cNvPicPr>
          <p:nvPr userDrawn="1"/>
        </p:nvPicPr>
        <p:blipFill>
          <a:blip r:embed="rId3"/>
          <a:stretch>
            <a:fillRect/>
          </a:stretch>
        </p:blipFill>
        <p:spPr>
          <a:xfrm>
            <a:off x="8117389" y="5916296"/>
            <a:ext cx="841191" cy="406399"/>
          </a:xfrm>
          <a:prstGeom prst="rect">
            <a:avLst/>
          </a:prstGeom>
        </p:spPr>
      </p:pic>
    </p:spTree>
    <p:extLst>
      <p:ext uri="{BB962C8B-B14F-4D97-AF65-F5344CB8AC3E}">
        <p14:creationId xmlns:p14="http://schemas.microsoft.com/office/powerpoint/2010/main" val="1004460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 y="6137275"/>
            <a:ext cx="9153525"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44519"/>
            <a:ext cx="8229600" cy="448675"/>
          </a:xfrm>
        </p:spPr>
        <p:txBody>
          <a:bodyPr lIns="0" tIns="0" rIns="0" bIns="0" anchor="t">
            <a:noAutofit/>
          </a:bodyPr>
          <a:lstStyle>
            <a:lvl1pPr>
              <a:defRPr sz="4000" b="1" i="0" cap="all" spc="100">
                <a:solidFill>
                  <a:srgbClr val="164A59"/>
                </a:solidFill>
              </a:defRPr>
            </a:lvl1pPr>
          </a:lstStyle>
          <a:p>
            <a:r>
              <a:rPr lang="en-US" smtClean="0"/>
              <a:t>Click to edit Master title style</a:t>
            </a:r>
            <a:endParaRPr lang="en-US" dirty="0"/>
          </a:p>
        </p:txBody>
      </p:sp>
      <p:pic>
        <p:nvPicPr>
          <p:cNvPr id="6" name="Picture 5" descr="PSIA-AASIlogoGroup.png"/>
          <p:cNvPicPr>
            <a:picLocks noChangeAspect="1"/>
          </p:cNvPicPr>
          <p:nvPr userDrawn="1"/>
        </p:nvPicPr>
        <p:blipFill>
          <a:blip r:embed="rId3"/>
          <a:stretch>
            <a:fillRect/>
          </a:stretch>
        </p:blipFill>
        <p:spPr>
          <a:xfrm>
            <a:off x="8117389" y="5916296"/>
            <a:ext cx="841191" cy="406399"/>
          </a:xfrm>
          <a:prstGeom prst="rect">
            <a:avLst/>
          </a:prstGeom>
        </p:spPr>
      </p:pic>
    </p:spTree>
    <p:extLst>
      <p:ext uri="{BB962C8B-B14F-4D97-AF65-F5344CB8AC3E}">
        <p14:creationId xmlns:p14="http://schemas.microsoft.com/office/powerpoint/2010/main" val="94867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586138"/>
            <a:ext cx="8229600" cy="4964958"/>
          </a:xfrm>
        </p:spPr>
        <p:txBody>
          <a:bodyPr lIns="0" rIns="0" bIns="0" anchor="t" anchorCtr="0"/>
          <a:lstStyle>
            <a:lvl1pPr>
              <a:defRPr b="1" cap="all">
                <a:solidFill>
                  <a:srgbClr val="164A59"/>
                </a:solidFill>
              </a:defRPr>
            </a:lvl1pPr>
          </a:lstStyle>
          <a:p>
            <a:r>
              <a:rPr lang="en-US" smtClean="0"/>
              <a:t>Click to edit Master title style</a:t>
            </a:r>
            <a:endParaRPr lang="en-US" dirty="0"/>
          </a:p>
        </p:txBody>
      </p:sp>
      <p:pic>
        <p:nvPicPr>
          <p:cNvPr id="7"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6137275"/>
            <a:ext cx="9153525"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PSIA-AASIlogoGroup.png"/>
          <p:cNvPicPr>
            <a:picLocks noChangeAspect="1"/>
          </p:cNvPicPr>
          <p:nvPr userDrawn="1"/>
        </p:nvPicPr>
        <p:blipFill>
          <a:blip r:embed="rId3"/>
          <a:stretch>
            <a:fillRect/>
          </a:stretch>
        </p:blipFill>
        <p:spPr>
          <a:xfrm>
            <a:off x="8117389" y="5916296"/>
            <a:ext cx="841191" cy="406399"/>
          </a:xfrm>
          <a:prstGeom prst="rect">
            <a:avLst/>
          </a:prstGeom>
        </p:spPr>
      </p:pic>
    </p:spTree>
    <p:extLst>
      <p:ext uri="{BB962C8B-B14F-4D97-AF65-F5344CB8AC3E}">
        <p14:creationId xmlns:p14="http://schemas.microsoft.com/office/powerpoint/2010/main" val="1797733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75" y="6137275"/>
            <a:ext cx="9153525"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PSIA-AASIlogoGroup.png"/>
          <p:cNvPicPr>
            <a:picLocks noChangeAspect="1"/>
          </p:cNvPicPr>
          <p:nvPr userDrawn="1"/>
        </p:nvPicPr>
        <p:blipFill>
          <a:blip r:embed="rId3"/>
          <a:stretch>
            <a:fillRect/>
          </a:stretch>
        </p:blipFill>
        <p:spPr>
          <a:xfrm>
            <a:off x="8117389" y="5916296"/>
            <a:ext cx="841191" cy="406399"/>
          </a:xfrm>
          <a:prstGeom prst="rect">
            <a:avLst/>
          </a:prstGeom>
        </p:spPr>
      </p:pic>
    </p:spTree>
    <p:extLst>
      <p:ext uri="{BB962C8B-B14F-4D97-AF65-F5344CB8AC3E}">
        <p14:creationId xmlns:p14="http://schemas.microsoft.com/office/powerpoint/2010/main" val="1710976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37780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8DB264D1-B28C-6C42-A8DE-371B35FF2151}" type="datetimeFigureOut">
              <a:rPr lang="en-US"/>
              <a:pPr>
                <a:defRPr/>
              </a:pPr>
              <a:t>9/21/15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0CD90321-009B-E947-BD01-0BB08A6AD58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timing>
    <p:tnLst>
      <p:par>
        <p:cTn id="1" dur="indefinite" restart="never" nodeType="tmRoot"/>
      </p:par>
    </p:tnLst>
  </p:timing>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4349546"/>
            <a:ext cx="9144000" cy="466820"/>
          </a:xfrm>
        </p:spPr>
        <p:txBody>
          <a:bodyPr rtlCol="0">
            <a:scene3d>
              <a:camera prst="orthographicFront"/>
              <a:lightRig rig="balanced" dir="t"/>
            </a:scene3d>
            <a:sp3d>
              <a:bevelT w="38100" h="38100"/>
              <a:bevelB w="38100" h="38100"/>
            </a:sp3d>
          </a:bodyPr>
          <a:lstStyle/>
          <a:p>
            <a:pPr fontAlgn="auto">
              <a:spcAft>
                <a:spcPts val="0"/>
              </a:spcAft>
              <a:defRPr/>
            </a:pPr>
            <a:r>
              <a:rPr lang="en-US" sz="2400" dirty="0" smtClean="0">
                <a:effectLst>
                  <a:reflection blurRad="215900" stA="29000" dist="114300" dir="5400000" sy="-100000" algn="bl" rotWithShape="0"/>
                </a:effectLst>
                <a:ea typeface="+mn-ea"/>
                <a:cs typeface="+mn-cs"/>
              </a:rPr>
              <a:t>Defining the fundamentals of teaching</a:t>
            </a:r>
            <a:r>
              <a:rPr lang="en-US" sz="2400" b="0" dirty="0" smtClean="0">
                <a:effectLst>
                  <a:reflection blurRad="215900" stA="29000" dist="114300" dir="5400000" sy="-100000" algn="bl" rotWithShape="0"/>
                </a:effectLst>
                <a:ea typeface="+mn-ea"/>
                <a:cs typeface="+mn-cs"/>
              </a:rPr>
              <a:t>|</a:t>
            </a:r>
            <a:r>
              <a:rPr lang="en-US" sz="2400" dirty="0" smtClean="0">
                <a:effectLst>
                  <a:reflection blurRad="215900" stA="29000" dist="114300" dir="5400000" sy="-100000" algn="bl" rotWithShape="0"/>
                </a:effectLst>
                <a:ea typeface="+mn-ea"/>
                <a:cs typeface="+mn-cs"/>
              </a:rPr>
              <a:t>  </a:t>
            </a:r>
            <a:r>
              <a:rPr lang="en-US" sz="2400" dirty="0" err="1" smtClean="0">
                <a:effectLst>
                  <a:reflection blurRad="215900" stA="29000" dist="114300" dir="5400000" sy="-100000" algn="bl" rotWithShape="0"/>
                </a:effectLst>
                <a:ea typeface="+mn-ea"/>
                <a:cs typeface="+mn-cs"/>
              </a:rPr>
              <a:t>Interski</a:t>
            </a:r>
            <a:r>
              <a:rPr lang="en-US" sz="2400" dirty="0" smtClean="0">
                <a:effectLst>
                  <a:reflection blurRad="215900" stA="29000" dist="114300" dir="5400000" sy="-100000" algn="bl" rotWithShape="0"/>
                </a:effectLst>
                <a:ea typeface="+mn-ea"/>
                <a:cs typeface="+mn-cs"/>
              </a:rPr>
              <a:t> 2015</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9416" y="307101"/>
            <a:ext cx="6035040" cy="6043296"/>
          </a:xfrm>
          <a:prstGeom prst="rect">
            <a:avLst/>
          </a:prstGeom>
          <a:effectLst>
            <a:reflection stA="45000" endPos="0" dist="50800" dir="5400000" sy="-100000" algn="bl" rotWithShape="0"/>
          </a:effectLst>
        </p:spPr>
      </p:pic>
      <p:pic>
        <p:nvPicPr>
          <p:cNvPr id="6" name="Picture 5"/>
          <p:cNvPicPr>
            <a:picLocks noChangeAspect="1"/>
          </p:cNvPicPr>
          <p:nvPr/>
        </p:nvPicPr>
        <p:blipFill>
          <a:blip r:embed="rId4">
            <a:alphaModFix/>
            <a:extLst>
              <a:ext uri="{28A0092B-C50C-407E-A947-70E740481C1C}">
                <a14:useLocalDpi xmlns:a14="http://schemas.microsoft.com/office/drawing/2010/main" val="0"/>
              </a:ext>
            </a:extLst>
          </a:blip>
          <a:stretch>
            <a:fillRect/>
          </a:stretch>
        </p:blipFill>
        <p:spPr>
          <a:xfrm>
            <a:off x="1579416" y="307101"/>
            <a:ext cx="6034322" cy="6034322"/>
          </a:xfrm>
          <a:prstGeom prst="rect">
            <a:avLst/>
          </a:prstGeom>
          <a:effectLst>
            <a:reflection stA="0" endPos="65000" dist="50800" dir="5400000" sy="-100000" algn="bl" rotWithShape="0"/>
          </a:effectLst>
        </p:spPr>
      </p:pic>
    </p:spTree>
    <p:extLst>
      <p:ext uri="{BB962C8B-B14F-4D97-AF65-F5344CB8AC3E}">
        <p14:creationId xmlns:p14="http://schemas.microsoft.com/office/powerpoint/2010/main" val="1094255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8518" y="1777784"/>
            <a:ext cx="3475631" cy="1015663"/>
          </a:xfrm>
          <a:prstGeom prst="rect">
            <a:avLst/>
          </a:prstGeom>
          <a:noFill/>
        </p:spPr>
        <p:txBody>
          <a:bodyPr wrap="none" rtlCol="0">
            <a:spAutoFit/>
          </a:bodyPr>
          <a:lstStyle/>
          <a:p>
            <a:r>
              <a:rPr lang="en-US" sz="6000" b="1" dirty="0">
                <a:latin typeface="David" panose="020E0502060401010101" pitchFamily="34" charset="-79"/>
                <a:cs typeface="David" panose="020E0502060401010101" pitchFamily="34" charset="-79"/>
              </a:rPr>
              <a:t>Learning:</a:t>
            </a:r>
          </a:p>
        </p:txBody>
      </p:sp>
      <p:sp>
        <p:nvSpPr>
          <p:cNvPr id="6" name="TextBox 5"/>
          <p:cNvSpPr txBox="1"/>
          <p:nvPr/>
        </p:nvSpPr>
        <p:spPr>
          <a:xfrm>
            <a:off x="967153" y="3061813"/>
            <a:ext cx="7888612" cy="2123658"/>
          </a:xfrm>
          <a:prstGeom prst="rect">
            <a:avLst/>
          </a:prstGeom>
          <a:noFill/>
        </p:spPr>
        <p:txBody>
          <a:bodyPr wrap="square" rtlCol="0">
            <a:spAutoFit/>
          </a:bodyPr>
          <a:lstStyle/>
          <a:p>
            <a:r>
              <a:rPr lang="en-US" sz="4400" dirty="0"/>
              <a:t>A permanent or near permeant change in understanding </a:t>
            </a:r>
            <a:r>
              <a:rPr lang="en-US" sz="4400" dirty="0" smtClean="0"/>
              <a:t>and </a:t>
            </a:r>
            <a:r>
              <a:rPr lang="en-US" sz="4400" dirty="0"/>
              <a:t>behavior  </a:t>
            </a:r>
          </a:p>
        </p:txBody>
      </p:sp>
      <p:sp>
        <p:nvSpPr>
          <p:cNvPr id="7" name="TextBox 6"/>
          <p:cNvSpPr txBox="1"/>
          <p:nvPr/>
        </p:nvSpPr>
        <p:spPr>
          <a:xfrm>
            <a:off x="369651" y="397106"/>
            <a:ext cx="8486114" cy="830997"/>
          </a:xfrm>
          <a:prstGeom prst="rect">
            <a:avLst/>
          </a:prstGeom>
          <a:noFill/>
        </p:spPr>
        <p:txBody>
          <a:bodyPr wrap="square" rtlCol="0">
            <a:spAutoFit/>
          </a:bodyPr>
          <a:lstStyle/>
          <a:p>
            <a:pPr algn="ctr"/>
            <a:r>
              <a:rPr lang="en-US" sz="4800" b="1" dirty="0" smtClean="0"/>
              <a:t>The goal of teaching:</a:t>
            </a:r>
            <a:endParaRPr lang="en-US" sz="4800" b="1" dirty="0"/>
          </a:p>
        </p:txBody>
      </p:sp>
    </p:spTree>
    <p:extLst>
      <p:ext uri="{BB962C8B-B14F-4D97-AF65-F5344CB8AC3E}">
        <p14:creationId xmlns:p14="http://schemas.microsoft.com/office/powerpoint/2010/main" val="688932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22031"/>
            <a:ext cx="5601806" cy="1467335"/>
          </a:xfrm>
        </p:spPr>
        <p:txBody>
          <a:bodyPr/>
          <a:lstStyle/>
          <a:p>
            <a:r>
              <a:rPr lang="en-US" dirty="0" smtClean="0"/>
              <a:t>Learning is resolved confusion…</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672" y="2049582"/>
            <a:ext cx="8407828" cy="3764699"/>
          </a:xfrm>
          <a:prstGeom prst="rect">
            <a:avLst/>
          </a:prstGeom>
        </p:spPr>
      </p:pic>
    </p:spTree>
    <p:extLst>
      <p:ext uri="{BB962C8B-B14F-4D97-AF65-F5344CB8AC3E}">
        <p14:creationId xmlns:p14="http://schemas.microsoft.com/office/powerpoint/2010/main" val="530899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4037" y="268014"/>
            <a:ext cx="8362610" cy="769441"/>
          </a:xfrm>
          <a:prstGeom prst="rect">
            <a:avLst/>
          </a:prstGeom>
          <a:noFill/>
        </p:spPr>
        <p:txBody>
          <a:bodyPr wrap="none" rtlCol="0">
            <a:spAutoFit/>
          </a:bodyPr>
          <a:lstStyle/>
          <a:p>
            <a:r>
              <a:rPr lang="en-US" sz="4400" b="1" dirty="0" smtClean="0"/>
              <a:t>Changing the Paradigm </a:t>
            </a:r>
            <a:r>
              <a:rPr lang="en-US" sz="4400" b="1" smtClean="0"/>
              <a:t>of Teaching</a:t>
            </a:r>
            <a:endParaRPr lang="en-US" sz="4400" b="1"/>
          </a:p>
        </p:txBody>
      </p:sp>
      <p:sp>
        <p:nvSpPr>
          <p:cNvPr id="3" name="TextBox 2"/>
          <p:cNvSpPr txBox="1"/>
          <p:nvPr/>
        </p:nvSpPr>
        <p:spPr>
          <a:xfrm>
            <a:off x="1491022" y="5538511"/>
            <a:ext cx="5317289" cy="707886"/>
          </a:xfrm>
          <a:prstGeom prst="rect">
            <a:avLst/>
          </a:prstGeom>
          <a:noFill/>
        </p:spPr>
        <p:txBody>
          <a:bodyPr wrap="none" rtlCol="0">
            <a:spAutoFit/>
          </a:bodyPr>
          <a:lstStyle/>
          <a:p>
            <a:r>
              <a:rPr lang="en-US" sz="4000" dirty="0" smtClean="0"/>
              <a:t>Presenter of information</a:t>
            </a:r>
            <a:endParaRPr lang="en-US" sz="4000" dirty="0"/>
          </a:p>
        </p:txBody>
      </p:sp>
      <p:sp>
        <p:nvSpPr>
          <p:cNvPr id="4" name="TextBox 3"/>
          <p:cNvSpPr txBox="1"/>
          <p:nvPr/>
        </p:nvSpPr>
        <p:spPr>
          <a:xfrm>
            <a:off x="4502277" y="1318709"/>
            <a:ext cx="4815142" cy="707886"/>
          </a:xfrm>
          <a:prstGeom prst="rect">
            <a:avLst/>
          </a:prstGeom>
          <a:noFill/>
        </p:spPr>
        <p:txBody>
          <a:bodyPr wrap="square" rtlCol="0">
            <a:spAutoFit/>
          </a:bodyPr>
          <a:lstStyle/>
          <a:p>
            <a:r>
              <a:rPr lang="en-US" sz="4000" smtClean="0"/>
              <a:t>Facilitator of Learning</a:t>
            </a:r>
            <a:endParaRPr lang="en-US" sz="4000" dirty="0"/>
          </a:p>
        </p:txBody>
      </p:sp>
      <p:sp>
        <p:nvSpPr>
          <p:cNvPr id="11" name="Striped Right Arrow 10"/>
          <p:cNvSpPr/>
          <p:nvPr/>
        </p:nvSpPr>
        <p:spPr>
          <a:xfrm rot="18006490">
            <a:off x="4549730" y="3349460"/>
            <a:ext cx="3625299" cy="827052"/>
          </a:xfrm>
          <a:prstGeom prst="stripedRightArrow">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241" y="1480061"/>
            <a:ext cx="4205322" cy="3484752"/>
          </a:xfrm>
          <a:prstGeom prst="rect">
            <a:avLst/>
          </a:prstGeom>
        </p:spPr>
      </p:pic>
    </p:spTree>
    <p:extLst>
      <p:ext uri="{BB962C8B-B14F-4D97-AF65-F5344CB8AC3E}">
        <p14:creationId xmlns:p14="http://schemas.microsoft.com/office/powerpoint/2010/main" val="1130854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0102" y="1915703"/>
            <a:ext cx="3573585" cy="3728958"/>
          </a:xfrm>
          <a:prstGeom prst="rect">
            <a:avLst/>
          </a:prstGeom>
        </p:spPr>
      </p:pic>
      <p:sp>
        <p:nvSpPr>
          <p:cNvPr id="4" name="TextBox 3"/>
          <p:cNvSpPr txBox="1"/>
          <p:nvPr/>
        </p:nvSpPr>
        <p:spPr>
          <a:xfrm>
            <a:off x="37119" y="193427"/>
            <a:ext cx="8739553" cy="1569660"/>
          </a:xfrm>
          <a:prstGeom prst="rect">
            <a:avLst/>
          </a:prstGeom>
          <a:noFill/>
        </p:spPr>
        <p:txBody>
          <a:bodyPr wrap="square" rtlCol="0">
            <a:spAutoFit/>
          </a:bodyPr>
          <a:lstStyle/>
          <a:p>
            <a:pPr algn="ctr"/>
            <a:r>
              <a:rPr lang="en-US" sz="4800" dirty="0" smtClean="0"/>
              <a:t>Core Values of the Learning Environment</a:t>
            </a:r>
            <a:endParaRPr lang="en-US" sz="4800" dirty="0"/>
          </a:p>
        </p:txBody>
      </p:sp>
      <p:sp>
        <p:nvSpPr>
          <p:cNvPr id="5" name="TextBox 4"/>
          <p:cNvSpPr txBox="1"/>
          <p:nvPr/>
        </p:nvSpPr>
        <p:spPr>
          <a:xfrm>
            <a:off x="1760413" y="1763087"/>
            <a:ext cx="7877907" cy="3416320"/>
          </a:xfrm>
          <a:prstGeom prst="rect">
            <a:avLst/>
          </a:prstGeom>
          <a:noFill/>
        </p:spPr>
        <p:txBody>
          <a:bodyPr wrap="square" rtlCol="0">
            <a:spAutoFit/>
          </a:bodyPr>
          <a:lstStyle/>
          <a:p>
            <a:pPr marL="285750" indent="-285750">
              <a:lnSpc>
                <a:spcPct val="150000"/>
              </a:lnSpc>
              <a:buFont typeface="Arial" charset="0"/>
              <a:buChar char="•"/>
            </a:pPr>
            <a:r>
              <a:rPr lang="en-US" sz="4800" dirty="0" smtClean="0"/>
              <a:t>Student Centered</a:t>
            </a:r>
          </a:p>
          <a:p>
            <a:pPr marL="285750" indent="-285750">
              <a:lnSpc>
                <a:spcPct val="150000"/>
              </a:lnSpc>
              <a:buFont typeface="Arial" charset="0"/>
              <a:buChar char="•"/>
            </a:pPr>
            <a:r>
              <a:rPr lang="en-US" sz="4800" dirty="0" smtClean="0"/>
              <a:t>Experience Driven</a:t>
            </a:r>
          </a:p>
          <a:p>
            <a:pPr marL="285750" indent="-285750">
              <a:lnSpc>
                <a:spcPct val="150000"/>
              </a:lnSpc>
              <a:buFont typeface="Arial" charset="0"/>
              <a:buChar char="•"/>
            </a:pPr>
            <a:r>
              <a:rPr lang="en-US" sz="4800" dirty="0" smtClean="0"/>
              <a:t>Skill Focused</a:t>
            </a:r>
            <a:endParaRPr lang="en-US" sz="4800" dirty="0"/>
          </a:p>
        </p:txBody>
      </p:sp>
    </p:spTree>
    <p:extLst>
      <p:ext uri="{BB962C8B-B14F-4D97-AF65-F5344CB8AC3E}">
        <p14:creationId xmlns:p14="http://schemas.microsoft.com/office/powerpoint/2010/main" val="668899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9" presetClass="entr" presetSubtype="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dissolve">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dissolv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dissolve">
                                      <p:cBhvr>
                                        <p:cTn id="2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6943" y="2216258"/>
            <a:ext cx="8043620" cy="4401205"/>
          </a:xfrm>
          <a:prstGeom prst="rect">
            <a:avLst/>
          </a:prstGeom>
          <a:noFill/>
        </p:spPr>
        <p:txBody>
          <a:bodyPr wrap="square" rtlCol="0">
            <a:spAutoFit/>
          </a:bodyPr>
          <a:lstStyle/>
          <a:p>
            <a:pPr marL="285750" indent="-285750">
              <a:lnSpc>
                <a:spcPct val="200000"/>
              </a:lnSpc>
              <a:buFont typeface="Arial" charset="0"/>
              <a:buChar char="•"/>
            </a:pPr>
            <a:r>
              <a:rPr lang="en-US" sz="2800" dirty="0" smtClean="0"/>
              <a:t>What are you doing when these concepts are present and working?</a:t>
            </a:r>
          </a:p>
          <a:p>
            <a:pPr marL="285750" indent="-285750">
              <a:lnSpc>
                <a:spcPct val="200000"/>
              </a:lnSpc>
              <a:buFont typeface="Arial" charset="0"/>
              <a:buChar char="•"/>
            </a:pPr>
            <a:r>
              <a:rPr lang="en-US" sz="2800" dirty="0" smtClean="0"/>
              <a:t>What are the simplest, observable and measurable forms of these traits?</a:t>
            </a:r>
          </a:p>
          <a:p>
            <a:pPr>
              <a:lnSpc>
                <a:spcPct val="200000"/>
              </a:lnSpc>
            </a:pPr>
            <a:endParaRPr lang="en-US" sz="2800" dirty="0" smtClean="0"/>
          </a:p>
        </p:txBody>
      </p:sp>
      <p:sp>
        <p:nvSpPr>
          <p:cNvPr id="4" name="TextBox 3"/>
          <p:cNvSpPr txBox="1"/>
          <p:nvPr/>
        </p:nvSpPr>
        <p:spPr>
          <a:xfrm>
            <a:off x="2237122" y="136467"/>
            <a:ext cx="4623262" cy="1754326"/>
          </a:xfrm>
          <a:prstGeom prst="rect">
            <a:avLst/>
          </a:prstGeom>
          <a:noFill/>
        </p:spPr>
        <p:txBody>
          <a:bodyPr wrap="square" rtlCol="0">
            <a:spAutoFit/>
          </a:bodyPr>
          <a:lstStyle/>
          <a:p>
            <a:pPr algn="ctr"/>
            <a:r>
              <a:rPr lang="en-US" sz="3600" u="sng" dirty="0" smtClean="0"/>
              <a:t>Student Centered</a:t>
            </a:r>
          </a:p>
          <a:p>
            <a:pPr algn="ctr"/>
            <a:r>
              <a:rPr lang="en-US" sz="3600" u="sng" dirty="0" smtClean="0"/>
              <a:t>Experience Driven</a:t>
            </a:r>
          </a:p>
          <a:p>
            <a:pPr algn="ctr"/>
            <a:r>
              <a:rPr lang="en-US" sz="3600" u="sng" dirty="0" smtClean="0"/>
              <a:t>Skill Focused</a:t>
            </a:r>
            <a:endParaRPr lang="en-US" sz="3600" u="sng" dirty="0"/>
          </a:p>
        </p:txBody>
      </p:sp>
    </p:spTree>
    <p:extLst>
      <p:ext uri="{BB962C8B-B14F-4D97-AF65-F5344CB8AC3E}">
        <p14:creationId xmlns:p14="http://schemas.microsoft.com/office/powerpoint/2010/main" val="855634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3037667" y="0"/>
            <a:ext cx="2995243" cy="2995243"/>
          </a:xfrm>
          <a:prstGeom prst="rect">
            <a:avLst/>
          </a:prstGeom>
          <a:effectLst>
            <a:reflection stA="0" endPos="65000" dist="50800" dir="5400000" sy="-100000" algn="bl" rotWithShape="0"/>
          </a:effectLst>
        </p:spPr>
      </p:pic>
      <p:sp>
        <p:nvSpPr>
          <p:cNvPr id="6" name="TextBox 5"/>
          <p:cNvSpPr txBox="1"/>
          <p:nvPr/>
        </p:nvSpPr>
        <p:spPr>
          <a:xfrm>
            <a:off x="1170594" y="3696345"/>
            <a:ext cx="6729387" cy="1323439"/>
          </a:xfrm>
          <a:prstGeom prst="rect">
            <a:avLst/>
          </a:prstGeom>
          <a:noFill/>
        </p:spPr>
        <p:txBody>
          <a:bodyPr wrap="square" rtlCol="0">
            <a:spAutoFit/>
          </a:bodyPr>
          <a:lstStyle/>
          <a:p>
            <a:pPr algn="ctr"/>
            <a:r>
              <a:rPr lang="en-US" sz="4000" dirty="0" smtClean="0"/>
              <a:t>Identifying </a:t>
            </a:r>
            <a:r>
              <a:rPr lang="en-US" sz="4000" smtClean="0"/>
              <a:t>Teaching Fundamentals </a:t>
            </a:r>
            <a:endParaRPr lang="en-US" sz="4000"/>
          </a:p>
        </p:txBody>
      </p:sp>
    </p:spTree>
    <p:extLst>
      <p:ext uri="{BB962C8B-B14F-4D97-AF65-F5344CB8AC3E}">
        <p14:creationId xmlns:p14="http://schemas.microsoft.com/office/powerpoint/2010/main" val="534338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1918493"/>
            <a:ext cx="9144000" cy="425450"/>
          </a:xfrm>
        </p:spPr>
        <p:txBody>
          <a:bodyPr/>
          <a:lstStyle/>
          <a:p>
            <a:pPr algn="ctr" eaLnBrk="1" hangingPunct="1"/>
            <a:r>
              <a:rPr lang="en-US" altLang="en-US" sz="3600" smtClean="0"/>
              <a:t>To </a:t>
            </a:r>
            <a:r>
              <a:rPr lang="en-US" altLang="en-US" sz="3600" dirty="0"/>
              <a:t>access manuals </a:t>
            </a:r>
          </a:p>
        </p:txBody>
      </p:sp>
      <p:sp>
        <p:nvSpPr>
          <p:cNvPr id="34819" name="Content Placeholder 4"/>
          <p:cNvSpPr>
            <a:spLocks noGrp="1"/>
          </p:cNvSpPr>
          <p:nvPr>
            <p:ph idx="1"/>
          </p:nvPr>
        </p:nvSpPr>
        <p:spPr>
          <a:xfrm>
            <a:off x="1562100" y="1918493"/>
            <a:ext cx="6705600" cy="3597275"/>
          </a:xfrm>
        </p:spPr>
        <p:txBody>
          <a:bodyPr/>
          <a:lstStyle/>
          <a:p>
            <a:pPr marL="0" indent="0">
              <a:lnSpc>
                <a:spcPct val="100000"/>
              </a:lnSpc>
              <a:buFontTx/>
              <a:buNone/>
            </a:pPr>
            <a:endParaRPr lang="en-US" altLang="en-US" sz="3600" dirty="0"/>
          </a:p>
          <a:p>
            <a:pPr marL="0" indent="0">
              <a:lnSpc>
                <a:spcPct val="100000"/>
              </a:lnSpc>
              <a:buFontTx/>
              <a:buNone/>
            </a:pPr>
            <a:r>
              <a:rPr lang="en-US" altLang="en-US" sz="3600" dirty="0"/>
              <a:t>1. App store:  Search “Snow Pro Library”</a:t>
            </a:r>
          </a:p>
          <a:p>
            <a:pPr marL="0" indent="0">
              <a:lnSpc>
                <a:spcPct val="100000"/>
              </a:lnSpc>
              <a:buFontTx/>
              <a:buNone/>
            </a:pPr>
            <a:r>
              <a:rPr lang="en-US" altLang="en-US" sz="3600" dirty="0"/>
              <a:t>2. Click “member login” &amp; add: Username: USA</a:t>
            </a:r>
          </a:p>
          <a:p>
            <a:pPr marL="0" lvl="1" indent="0">
              <a:lnSpc>
                <a:spcPct val="100000"/>
              </a:lnSpc>
              <a:buFontTx/>
              <a:buNone/>
            </a:pPr>
            <a:r>
              <a:rPr lang="en-US" altLang="en-US" sz="3600" dirty="0"/>
              <a:t>	Password: Interski2015 </a:t>
            </a:r>
          </a:p>
          <a:p>
            <a:pPr marL="0" indent="0">
              <a:lnSpc>
                <a:spcPct val="100000"/>
              </a:lnSpc>
              <a:buFontTx/>
              <a:buNone/>
            </a:pPr>
            <a:r>
              <a:rPr lang="en-US" altLang="en-US" sz="3600" dirty="0"/>
              <a:t>3. Enjoy! </a:t>
            </a:r>
          </a:p>
          <a:p>
            <a:pPr marL="0" indent="0">
              <a:lnSpc>
                <a:spcPct val="100000"/>
              </a:lnSpc>
              <a:buFontTx/>
              <a:buAutoNum type="arabicPeriod"/>
            </a:pPr>
            <a:endParaRPr lang="en-US" altLang="en-US" sz="3600" dirty="0"/>
          </a:p>
          <a:p>
            <a:pPr marL="0" indent="0">
              <a:lnSpc>
                <a:spcPct val="100000"/>
              </a:lnSpc>
              <a:buFontTx/>
              <a:buNone/>
            </a:pPr>
            <a:endParaRPr lang="pt-BR" altLang="en-US" sz="3600" dirty="0">
              <a:latin typeface="Calibri" charset="0"/>
            </a:endParaRPr>
          </a:p>
        </p:txBody>
      </p:sp>
      <p:pic>
        <p:nvPicPr>
          <p:cNvPr id="3482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6513"/>
            <a:ext cx="3124200" cy="169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577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PSIA-357 Powerpoint Template_F">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PSIA-AASI Powerpoint Template - FINAL</Template>
  <TotalTime>400</TotalTime>
  <Words>962</Words>
  <Application>Microsoft Macintosh PowerPoint</Application>
  <PresentationFormat>On-screen Show (4:3)</PresentationFormat>
  <Paragraphs>103</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David</vt:lpstr>
      <vt:lpstr>ＭＳ Ｐゴシック</vt:lpstr>
      <vt:lpstr>PSIA-357 Powerpoint Template_F</vt:lpstr>
      <vt:lpstr>PowerPoint Presentation</vt:lpstr>
      <vt:lpstr>PowerPoint Presentation</vt:lpstr>
      <vt:lpstr>PowerPoint Presentation</vt:lpstr>
      <vt:lpstr>Learning is resolved confusion…</vt:lpstr>
      <vt:lpstr>PowerPoint Presentation</vt:lpstr>
      <vt:lpstr>PowerPoint Presentation</vt:lpstr>
      <vt:lpstr>PowerPoint Presentation</vt:lpstr>
      <vt:lpstr>PowerPoint Presentation</vt:lpstr>
      <vt:lpstr>To access manuals </vt:lpstr>
    </vt:vector>
  </TitlesOfParts>
  <Company>Cultivator Advertising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Urbanczyk</dc:creator>
  <cp:lastModifiedBy>Jonathan Ballou</cp:lastModifiedBy>
  <cp:revision>35</cp:revision>
  <cp:lastPrinted>2013-11-05T23:09:26Z</cp:lastPrinted>
  <dcterms:created xsi:type="dcterms:W3CDTF">2015-08-24T21:55:56Z</dcterms:created>
  <dcterms:modified xsi:type="dcterms:W3CDTF">2015-09-21T18:32:47Z</dcterms:modified>
</cp:coreProperties>
</file>