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55">
          <p15:clr>
            <a:srgbClr val="A4A3A4"/>
          </p15:clr>
        </p15:guide>
        <p15:guide id="2" pos="28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55" orient="horz"/>
        <p:guide pos="287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39" name="Google Shape;39;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 name="Google Shape;4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Jon</a:t>
            </a:r>
            <a:endParaRPr/>
          </a:p>
          <a:p>
            <a:pPr indent="-171450" lvl="0" marL="171450" rtl="0" algn="l">
              <a:spcBef>
                <a:spcPts val="360"/>
              </a:spcBef>
              <a:spcAft>
                <a:spcPts val="0"/>
              </a:spcAft>
              <a:buClr>
                <a:schemeClr val="dk1"/>
              </a:buClr>
              <a:buSzPts val="1200"/>
              <a:buFont typeface="Arial"/>
              <a:buChar char="•"/>
            </a:pPr>
            <a:r>
              <a:rPr lang="en-US"/>
              <a:t>Many of you have seen this model</a:t>
            </a:r>
            <a:endParaRPr/>
          </a:p>
          <a:p>
            <a:pPr indent="-171450" lvl="0" marL="171450" rtl="0" algn="l">
              <a:spcBef>
                <a:spcPts val="360"/>
              </a:spcBef>
              <a:spcAft>
                <a:spcPts val="0"/>
              </a:spcAft>
              <a:buClr>
                <a:schemeClr val="dk1"/>
              </a:buClr>
              <a:buSzPts val="1200"/>
              <a:buFont typeface="Arial"/>
              <a:buChar char="•"/>
            </a:pPr>
            <a:r>
              <a:rPr lang="en-US"/>
              <a:t>Explain for those who are seeing it for the first time – Describe it as an organic framework for gathering and categorizing information</a:t>
            </a:r>
            <a:endParaRPr/>
          </a:p>
          <a:p>
            <a:pPr indent="-171450" lvl="0" marL="171450" rtl="0" algn="l">
              <a:spcBef>
                <a:spcPts val="360"/>
              </a:spcBef>
              <a:spcAft>
                <a:spcPts val="0"/>
              </a:spcAft>
              <a:buClr>
                <a:schemeClr val="dk1"/>
              </a:buClr>
              <a:buSzPts val="1200"/>
              <a:buFont typeface="Arial"/>
              <a:buChar char="•"/>
            </a:pPr>
            <a:r>
              <a:rPr lang="en-US"/>
              <a:t>So far our team has presented where we were (People) – Where we are (Technical) – Where we are going (Teaching)</a:t>
            </a:r>
            <a:endParaRPr/>
          </a:p>
          <a:p>
            <a:pPr indent="-171450" lvl="1" marL="628650" rtl="0" algn="l">
              <a:spcBef>
                <a:spcPts val="360"/>
              </a:spcBef>
              <a:spcAft>
                <a:spcPts val="0"/>
              </a:spcAft>
              <a:buClr>
                <a:schemeClr val="dk1"/>
              </a:buClr>
              <a:buSzPts val="1200"/>
              <a:buFont typeface="Arial"/>
              <a:buChar char="•"/>
            </a:pPr>
            <a:r>
              <a:rPr lang="en-US"/>
              <a:t>Mission to simplify and distill to the fundamental traits ond core values of great teaching</a:t>
            </a:r>
            <a:endParaRPr/>
          </a:p>
          <a:p>
            <a:pPr indent="-171450" lvl="0" marL="171450" rtl="0" algn="l">
              <a:spcBef>
                <a:spcPts val="360"/>
              </a:spcBef>
              <a:spcAft>
                <a:spcPts val="0"/>
              </a:spcAft>
              <a:buClr>
                <a:schemeClr val="dk1"/>
              </a:buClr>
              <a:buSzPts val="1200"/>
              <a:buFont typeface="Arial"/>
              <a:buChar char="•"/>
            </a:pPr>
            <a:r>
              <a:rPr lang="en-US"/>
              <a:t>As that this is where we are going we do not have all the answers yet. What we have is a core set of values that we would like to share with you. </a:t>
            </a:r>
            <a:endParaRPr/>
          </a:p>
          <a:p>
            <a:pPr indent="-171450" lvl="1" marL="628650" rtl="0" algn="l">
              <a:spcBef>
                <a:spcPts val="360"/>
              </a:spcBef>
              <a:spcAft>
                <a:spcPts val="0"/>
              </a:spcAft>
              <a:buClr>
                <a:schemeClr val="dk1"/>
              </a:buClr>
              <a:buSzPts val="1200"/>
              <a:buFont typeface="Arial"/>
              <a:buChar char="•"/>
            </a:pPr>
            <a:r>
              <a:rPr lang="en-US"/>
              <a:t>Let’s set some ground rules </a:t>
            </a:r>
            <a:endParaRPr/>
          </a:p>
          <a:p>
            <a:pPr indent="-171450" lvl="2" marL="1085850" rtl="0" algn="l">
              <a:spcBef>
                <a:spcPts val="360"/>
              </a:spcBef>
              <a:spcAft>
                <a:spcPts val="0"/>
              </a:spcAft>
              <a:buClr>
                <a:schemeClr val="dk1"/>
              </a:buClr>
              <a:buSzPts val="1200"/>
              <a:buFont typeface="Arial"/>
              <a:buChar char="•"/>
            </a:pPr>
            <a:r>
              <a:rPr lang="en-US"/>
              <a:t>This will be an interactive workshop and an opportunity for all of us to share a few ideas on great teaching. </a:t>
            </a:r>
            <a:endParaRPr/>
          </a:p>
          <a:p>
            <a:pPr indent="0" lvl="2" marL="914400" rtl="0" algn="l">
              <a:spcBef>
                <a:spcPts val="360"/>
              </a:spcBef>
              <a:spcAft>
                <a:spcPts val="0"/>
              </a:spcAft>
              <a:buClr>
                <a:schemeClr val="dk1"/>
              </a:buClr>
              <a:buSzPts val="1200"/>
              <a:buFont typeface="Arial"/>
              <a:buNone/>
            </a:pPr>
            <a:r>
              <a:t/>
            </a:r>
            <a:endParaRPr/>
          </a:p>
        </p:txBody>
      </p:sp>
      <p:sp>
        <p:nvSpPr>
          <p:cNvPr id="45" name="Google Shape;45;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 name="Google Shape;51;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Jon</a:t>
            </a:r>
            <a:endParaRPr/>
          </a:p>
          <a:p>
            <a:pPr indent="-171450" lvl="0" marL="171450" rtl="0" algn="l">
              <a:spcBef>
                <a:spcPts val="360"/>
              </a:spcBef>
              <a:spcAft>
                <a:spcPts val="0"/>
              </a:spcAft>
              <a:buClr>
                <a:schemeClr val="dk1"/>
              </a:buClr>
              <a:buSzPts val="1200"/>
              <a:buFont typeface="Arial"/>
              <a:buChar char="•"/>
            </a:pPr>
            <a:r>
              <a:rPr lang="en-US"/>
              <a:t>Define the goal of teaching = Learning</a:t>
            </a:r>
            <a:endParaRPr/>
          </a:p>
          <a:p>
            <a:pPr indent="-171450" lvl="0" marL="171450" rtl="0" algn="l">
              <a:spcBef>
                <a:spcPts val="360"/>
              </a:spcBef>
              <a:spcAft>
                <a:spcPts val="0"/>
              </a:spcAft>
              <a:buClr>
                <a:schemeClr val="dk1"/>
              </a:buClr>
              <a:buSzPts val="1200"/>
              <a:buFont typeface="Arial"/>
              <a:buChar char="•"/>
            </a:pPr>
            <a:r>
              <a:rPr lang="en-US"/>
              <a:t>For this we need to define learning so that we can recognized when it has occurred</a:t>
            </a:r>
            <a:endParaRPr/>
          </a:p>
          <a:p>
            <a:pPr indent="-171450" lvl="0" marL="171450" rtl="0" algn="l">
              <a:spcBef>
                <a:spcPts val="360"/>
              </a:spcBef>
              <a:spcAft>
                <a:spcPts val="0"/>
              </a:spcAft>
              <a:buClr>
                <a:schemeClr val="dk1"/>
              </a:buClr>
              <a:buSzPts val="1200"/>
              <a:buFont typeface="Arial"/>
              <a:buChar char="•"/>
            </a:pPr>
            <a:r>
              <a:rPr lang="en-US"/>
              <a:t>Define Learning</a:t>
            </a:r>
            <a:endParaRPr/>
          </a:p>
          <a:p>
            <a:pPr indent="-171450" lvl="0" marL="171450" rtl="0" algn="l">
              <a:spcBef>
                <a:spcPts val="360"/>
              </a:spcBef>
              <a:spcAft>
                <a:spcPts val="0"/>
              </a:spcAft>
              <a:buClr>
                <a:schemeClr val="dk1"/>
              </a:buClr>
              <a:buSzPts val="1200"/>
              <a:buFont typeface="Arial"/>
              <a:buChar char="•"/>
            </a:pPr>
            <a:r>
              <a:rPr lang="en-US"/>
              <a:t>From here we need to briefly discuss the process learning </a:t>
            </a:r>
            <a:endParaRPr/>
          </a:p>
        </p:txBody>
      </p:sp>
      <p:sp>
        <p:nvSpPr>
          <p:cNvPr id="52" name="Google Shape;52;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 name="Google Shape;59;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Jon</a:t>
            </a:r>
            <a:endParaRPr/>
          </a:p>
          <a:p>
            <a:pPr indent="-171450" lvl="0" marL="171450" rtl="0" algn="l">
              <a:spcBef>
                <a:spcPts val="360"/>
              </a:spcBef>
              <a:spcAft>
                <a:spcPts val="0"/>
              </a:spcAft>
              <a:buClr>
                <a:schemeClr val="dk1"/>
              </a:buClr>
              <a:buSzPts val="1200"/>
              <a:buFont typeface="Arial"/>
              <a:buChar char="•"/>
            </a:pPr>
            <a:r>
              <a:rPr lang="en-US"/>
              <a:t>What is not confusing?    …everything you already understand</a:t>
            </a:r>
            <a:endParaRPr/>
          </a:p>
          <a:p>
            <a:pPr indent="-171450" lvl="0" marL="171450" rtl="0" algn="l">
              <a:spcBef>
                <a:spcPts val="360"/>
              </a:spcBef>
              <a:spcAft>
                <a:spcPts val="0"/>
              </a:spcAft>
              <a:buClr>
                <a:schemeClr val="dk1"/>
              </a:buClr>
              <a:buSzPts val="1200"/>
              <a:buFont typeface="Arial"/>
              <a:buChar char="•"/>
            </a:pPr>
            <a:r>
              <a:rPr lang="en-US"/>
              <a:t>What is confusing?  …everything you do not understand.</a:t>
            </a:r>
            <a:endParaRPr/>
          </a:p>
          <a:p>
            <a:pPr indent="-171450" lvl="0" marL="171450" rtl="0" algn="l">
              <a:spcBef>
                <a:spcPts val="360"/>
              </a:spcBef>
              <a:spcAft>
                <a:spcPts val="0"/>
              </a:spcAft>
              <a:buClr>
                <a:schemeClr val="dk1"/>
              </a:buClr>
              <a:buSzPts val="1200"/>
              <a:buFont typeface="Arial"/>
              <a:buChar char="•"/>
            </a:pPr>
            <a:r>
              <a:rPr lang="en-US"/>
              <a:t>For learning to happen in our students we must accept that we will lead them to  degree of confusion </a:t>
            </a:r>
            <a:endParaRPr/>
          </a:p>
          <a:p>
            <a:pPr indent="-171450" lvl="0" marL="171450" rtl="0" algn="l">
              <a:spcBef>
                <a:spcPts val="360"/>
              </a:spcBef>
              <a:spcAft>
                <a:spcPts val="0"/>
              </a:spcAft>
              <a:buClr>
                <a:schemeClr val="dk1"/>
              </a:buClr>
              <a:buSzPts val="1200"/>
              <a:buFont typeface="Arial"/>
              <a:buChar char="•"/>
            </a:pPr>
            <a:r>
              <a:rPr lang="en-US"/>
              <a:t>Our job is not to make things confusing but, we are accepting that the learning process involves a degree of confusion</a:t>
            </a:r>
            <a:endParaRPr/>
          </a:p>
          <a:p>
            <a:pPr indent="-171450" lvl="0" marL="171450" rtl="0" algn="l">
              <a:spcBef>
                <a:spcPts val="360"/>
              </a:spcBef>
              <a:spcAft>
                <a:spcPts val="0"/>
              </a:spcAft>
              <a:buClr>
                <a:schemeClr val="dk1"/>
              </a:buClr>
              <a:buSzPts val="1200"/>
              <a:buFont typeface="Arial"/>
              <a:buChar char="•"/>
            </a:pPr>
            <a:r>
              <a:rPr lang="en-US"/>
              <a:t>We, as instructors, design a learning environment that helps the student work through some degree of confusion to create clarity</a:t>
            </a:r>
            <a:endParaRPr/>
          </a:p>
          <a:p>
            <a:pPr indent="-171450" lvl="0" marL="171450" rtl="0" algn="l">
              <a:spcBef>
                <a:spcPts val="360"/>
              </a:spcBef>
              <a:spcAft>
                <a:spcPts val="0"/>
              </a:spcAft>
              <a:buClr>
                <a:schemeClr val="dk1"/>
              </a:buClr>
              <a:buSzPts val="1200"/>
              <a:buFont typeface="Arial"/>
              <a:buChar char="•"/>
            </a:pPr>
            <a:r>
              <a:rPr lang="en-US"/>
              <a:t>We think of great teachers as master designers of the learning environment</a:t>
            </a:r>
            <a:endParaRPr/>
          </a:p>
          <a:p>
            <a:pPr indent="-171450" lvl="0" marL="171450" rtl="0" algn="l">
              <a:spcBef>
                <a:spcPts val="360"/>
              </a:spcBef>
              <a:spcAft>
                <a:spcPts val="0"/>
              </a:spcAft>
              <a:buClr>
                <a:schemeClr val="dk1"/>
              </a:buClr>
              <a:buSzPts val="1200"/>
              <a:buFont typeface="Arial"/>
              <a:buChar char="•"/>
            </a:pPr>
            <a:r>
              <a:rPr lang="en-US"/>
              <a:t>In other words....Great teachers strive to design an environment that safely challenges the student with something they do not fully understand and guide them through the “swamp” to discover clear and actionable learning (change in understanding that effects behavior)</a:t>
            </a:r>
            <a:endParaRPr/>
          </a:p>
        </p:txBody>
      </p:sp>
      <p:sp>
        <p:nvSpPr>
          <p:cNvPr id="60" name="Google Shape;60;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 name="Google Shape;66;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Dave</a:t>
            </a:r>
            <a:endParaRPr/>
          </a:p>
          <a:p>
            <a:pPr indent="-95250" lvl="0" marL="171450" rtl="0" algn="l">
              <a:spcBef>
                <a:spcPts val="360"/>
              </a:spcBef>
              <a:spcAft>
                <a:spcPts val="0"/>
              </a:spcAft>
              <a:buClr>
                <a:schemeClr val="dk1"/>
              </a:buClr>
              <a:buSzPts val="1200"/>
              <a:buFont typeface="Arial"/>
              <a:buNone/>
            </a:pPr>
            <a:r>
              <a:t/>
            </a:r>
            <a:endParaRPr/>
          </a:p>
          <a:p>
            <a:pPr indent="-171450" lvl="0" marL="171450" rtl="0" algn="l">
              <a:spcBef>
                <a:spcPts val="360"/>
              </a:spcBef>
              <a:spcAft>
                <a:spcPts val="0"/>
              </a:spcAft>
              <a:buClr>
                <a:schemeClr val="dk1"/>
              </a:buClr>
              <a:buSzPts val="1200"/>
              <a:buFont typeface="Arial"/>
              <a:buChar char="•"/>
            </a:pPr>
            <a:r>
              <a:rPr lang="en-US"/>
              <a:t>We are shifting the paradigm of teaching from “presenter of information to facilitator of learning”</a:t>
            </a:r>
            <a:endParaRPr/>
          </a:p>
          <a:p>
            <a:pPr indent="-171450" lvl="0" marL="171450" rtl="0" algn="l">
              <a:spcBef>
                <a:spcPts val="360"/>
              </a:spcBef>
              <a:spcAft>
                <a:spcPts val="0"/>
              </a:spcAft>
              <a:buClr>
                <a:schemeClr val="dk1"/>
              </a:buClr>
              <a:buSzPts val="1200"/>
              <a:buFont typeface="Arial"/>
              <a:buChar char="•"/>
            </a:pPr>
            <a:r>
              <a:rPr lang="en-US"/>
              <a:t>The paradigm shift is in the mindset and behavior of the teacher.</a:t>
            </a:r>
            <a:endParaRPr/>
          </a:p>
        </p:txBody>
      </p:sp>
      <p:sp>
        <p:nvSpPr>
          <p:cNvPr id="67" name="Google Shape;67;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 name="Google Shape;76;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Dave</a:t>
            </a:r>
            <a:endParaRPr/>
          </a:p>
          <a:p>
            <a:pPr indent="-171450" lvl="0" marL="171450" rtl="0" algn="l">
              <a:spcBef>
                <a:spcPts val="360"/>
              </a:spcBef>
              <a:spcAft>
                <a:spcPts val="0"/>
              </a:spcAft>
              <a:buClr>
                <a:schemeClr val="dk1"/>
              </a:buClr>
              <a:buSzPts val="1200"/>
              <a:buFont typeface="Arial"/>
              <a:buChar char="•"/>
            </a:pPr>
            <a:r>
              <a:rPr lang="en-US"/>
              <a:t>we believe that a great learning environment always exemplifies three core values. </a:t>
            </a:r>
            <a:endParaRPr/>
          </a:p>
          <a:p>
            <a:pPr indent="-95250" lvl="0" marL="171450" rtl="0" algn="l">
              <a:spcBef>
                <a:spcPts val="360"/>
              </a:spcBef>
              <a:spcAft>
                <a:spcPts val="0"/>
              </a:spcAft>
              <a:buClr>
                <a:schemeClr val="dk1"/>
              </a:buClr>
              <a:buSzPts val="1200"/>
              <a:buFont typeface="Arial"/>
              <a:buNone/>
            </a:pPr>
            <a:r>
              <a:t/>
            </a:r>
            <a:endParaRPr/>
          </a:p>
          <a:p>
            <a:pPr indent="0" lvl="0" marL="0" rtl="0" algn="l">
              <a:spcBef>
                <a:spcPts val="360"/>
              </a:spcBef>
              <a:spcAft>
                <a:spcPts val="0"/>
              </a:spcAft>
              <a:buClr>
                <a:schemeClr val="dk1"/>
              </a:buClr>
              <a:buSzPts val="1200"/>
              <a:buFont typeface="Arial"/>
              <a:buNone/>
            </a:pPr>
            <a:r>
              <a:rPr b="1" lang="en-US"/>
              <a:t>Student Centered</a:t>
            </a:r>
            <a:r>
              <a:rPr lang="en-US"/>
              <a:t>:</a:t>
            </a:r>
            <a:endParaRPr/>
          </a:p>
          <a:p>
            <a:pPr indent="-171450" lvl="0" marL="171450" rtl="0" algn="l">
              <a:spcBef>
                <a:spcPts val="360"/>
              </a:spcBef>
              <a:spcAft>
                <a:spcPts val="0"/>
              </a:spcAft>
              <a:buClr>
                <a:schemeClr val="dk1"/>
              </a:buClr>
              <a:buSzPts val="1200"/>
              <a:buFont typeface="Arial"/>
              <a:buChar char="•"/>
            </a:pPr>
            <a:r>
              <a:rPr lang="en-US"/>
              <a:t>Meeting the students needs and wants</a:t>
            </a:r>
            <a:endParaRPr/>
          </a:p>
          <a:p>
            <a:pPr indent="-171450" lvl="0" marL="171450" rtl="0" algn="l">
              <a:spcBef>
                <a:spcPts val="360"/>
              </a:spcBef>
              <a:spcAft>
                <a:spcPts val="0"/>
              </a:spcAft>
              <a:buClr>
                <a:schemeClr val="dk1"/>
              </a:buClr>
              <a:buSzPts val="1200"/>
              <a:buFont typeface="Arial"/>
              <a:buChar char="•"/>
            </a:pPr>
            <a:r>
              <a:rPr lang="en-US"/>
              <a:t>Understanding how the student understands and processes information</a:t>
            </a:r>
            <a:endParaRPr/>
          </a:p>
          <a:p>
            <a:pPr indent="-171450" lvl="0" marL="171450" rtl="0" algn="l">
              <a:spcBef>
                <a:spcPts val="360"/>
              </a:spcBef>
              <a:spcAft>
                <a:spcPts val="0"/>
              </a:spcAft>
              <a:buClr>
                <a:schemeClr val="dk1"/>
              </a:buClr>
              <a:buSzPts val="1200"/>
              <a:buFont typeface="Arial"/>
              <a:buChar char="•"/>
            </a:pPr>
            <a:r>
              <a:rPr lang="en-US"/>
              <a:t>Keeping the process intentional</a:t>
            </a:r>
            <a:endParaRPr/>
          </a:p>
          <a:p>
            <a:pPr indent="-171450" lvl="0" marL="171450" rtl="0" algn="l">
              <a:spcBef>
                <a:spcPts val="360"/>
              </a:spcBef>
              <a:spcAft>
                <a:spcPts val="0"/>
              </a:spcAft>
              <a:buClr>
                <a:schemeClr val="dk1"/>
              </a:buClr>
              <a:buSzPts val="1200"/>
              <a:buFont typeface="Arial"/>
              <a:buChar char="•"/>
            </a:pPr>
            <a:r>
              <a:rPr lang="en-US"/>
              <a:t>Constantly including the student in the direction of the learning segment and giving control of the environment to the student</a:t>
            </a:r>
            <a:endParaRPr/>
          </a:p>
          <a:p>
            <a:pPr indent="-171450" lvl="1" marL="628650" rtl="0" algn="l">
              <a:spcBef>
                <a:spcPts val="360"/>
              </a:spcBef>
              <a:spcAft>
                <a:spcPts val="0"/>
              </a:spcAft>
              <a:buClr>
                <a:schemeClr val="dk1"/>
              </a:buClr>
              <a:buSzPts val="1200"/>
              <a:buFont typeface="Arial"/>
              <a:buChar char="•"/>
            </a:pPr>
            <a:r>
              <a:rPr lang="en-US"/>
              <a:t>The student should be able to control:</a:t>
            </a:r>
            <a:endParaRPr/>
          </a:p>
          <a:p>
            <a:pPr indent="-171450" lvl="2" marL="1085850" rtl="0" algn="l">
              <a:spcBef>
                <a:spcPts val="360"/>
              </a:spcBef>
              <a:spcAft>
                <a:spcPts val="0"/>
              </a:spcAft>
              <a:buClr>
                <a:schemeClr val="dk1"/>
              </a:buClr>
              <a:buSzPts val="1200"/>
              <a:buFont typeface="Arial"/>
              <a:buChar char="•"/>
            </a:pPr>
            <a:r>
              <a:rPr lang="en-US"/>
              <a:t>Pacing</a:t>
            </a:r>
            <a:endParaRPr/>
          </a:p>
          <a:p>
            <a:pPr indent="-171450" lvl="2" marL="1085850" rtl="0" algn="l">
              <a:spcBef>
                <a:spcPts val="360"/>
              </a:spcBef>
              <a:spcAft>
                <a:spcPts val="0"/>
              </a:spcAft>
              <a:buClr>
                <a:schemeClr val="dk1"/>
              </a:buClr>
              <a:buSzPts val="1200"/>
              <a:buFont typeface="Arial"/>
              <a:buChar char="•"/>
            </a:pPr>
            <a:r>
              <a:rPr lang="en-US"/>
              <a:t>When and what type of feedback is received</a:t>
            </a:r>
            <a:endParaRPr/>
          </a:p>
          <a:p>
            <a:pPr indent="-171450" lvl="2" marL="1085850" rtl="0" algn="l">
              <a:spcBef>
                <a:spcPts val="360"/>
              </a:spcBef>
              <a:spcAft>
                <a:spcPts val="0"/>
              </a:spcAft>
              <a:buClr>
                <a:schemeClr val="dk1"/>
              </a:buClr>
              <a:buSzPts val="1200"/>
              <a:buFont typeface="Arial"/>
              <a:buChar char="•"/>
            </a:pPr>
            <a:r>
              <a:rPr lang="en-US"/>
              <a:t>When new information is added</a:t>
            </a:r>
            <a:endParaRPr/>
          </a:p>
          <a:p>
            <a:pPr indent="-171450" lvl="2" marL="1085850" rtl="0" algn="l">
              <a:spcBef>
                <a:spcPts val="360"/>
              </a:spcBef>
              <a:spcAft>
                <a:spcPts val="0"/>
              </a:spcAft>
              <a:buClr>
                <a:schemeClr val="dk1"/>
              </a:buClr>
              <a:buSzPts val="1200"/>
              <a:buFont typeface="Arial"/>
              <a:buChar char="•"/>
            </a:pPr>
            <a:r>
              <a:rPr lang="en-US"/>
              <a:t>How long of a practice/adventure session needs to be</a:t>
            </a:r>
            <a:endParaRPr/>
          </a:p>
          <a:p>
            <a:pPr indent="-171450" lvl="2" marL="1085850" rtl="0" algn="l">
              <a:spcBef>
                <a:spcPts val="360"/>
              </a:spcBef>
              <a:spcAft>
                <a:spcPts val="0"/>
              </a:spcAft>
              <a:buClr>
                <a:schemeClr val="dk1"/>
              </a:buClr>
              <a:buSzPts val="1200"/>
              <a:buFont typeface="Arial"/>
              <a:buChar char="•"/>
            </a:pPr>
            <a:r>
              <a:rPr lang="en-US"/>
              <a:t>Direction</a:t>
            </a:r>
            <a:endParaRPr/>
          </a:p>
          <a:p>
            <a:pPr indent="0" lvl="2" marL="914400" rtl="0" algn="l">
              <a:spcBef>
                <a:spcPts val="360"/>
              </a:spcBef>
              <a:spcAft>
                <a:spcPts val="0"/>
              </a:spcAft>
              <a:buClr>
                <a:schemeClr val="dk1"/>
              </a:buClr>
              <a:buSzPts val="1200"/>
              <a:buFont typeface="Arial"/>
              <a:buNone/>
            </a:pPr>
            <a:r>
              <a:t/>
            </a:r>
            <a:endParaRPr/>
          </a:p>
          <a:p>
            <a:pPr indent="0" lvl="2" marL="914400" rtl="0" algn="l">
              <a:spcBef>
                <a:spcPts val="360"/>
              </a:spcBef>
              <a:spcAft>
                <a:spcPts val="0"/>
              </a:spcAft>
              <a:buClr>
                <a:schemeClr val="dk1"/>
              </a:buClr>
              <a:buSzPts val="1200"/>
              <a:buFont typeface="Arial"/>
              <a:buNone/>
            </a:pPr>
            <a:r>
              <a:t/>
            </a:r>
            <a:endParaRPr/>
          </a:p>
          <a:p>
            <a:pPr indent="0" lvl="0" marL="0" rtl="0" algn="l">
              <a:spcBef>
                <a:spcPts val="1200"/>
              </a:spcBef>
              <a:spcAft>
                <a:spcPts val="0"/>
              </a:spcAft>
              <a:buClr>
                <a:schemeClr val="dk1"/>
              </a:buClr>
              <a:buSzPts val="4000"/>
              <a:buFont typeface="Arial"/>
              <a:buNone/>
            </a:pPr>
            <a:r>
              <a:rPr b="1" lang="en-US" sz="4000" u="sng"/>
              <a:t>****JON</a:t>
            </a:r>
            <a:endParaRPr/>
          </a:p>
          <a:p>
            <a:pPr indent="0" lvl="0" marL="0" rtl="0" algn="l">
              <a:spcBef>
                <a:spcPts val="360"/>
              </a:spcBef>
              <a:spcAft>
                <a:spcPts val="0"/>
              </a:spcAft>
              <a:buClr>
                <a:schemeClr val="dk1"/>
              </a:buClr>
              <a:buSzPts val="1200"/>
              <a:buFont typeface="Arial"/>
              <a:buNone/>
            </a:pPr>
            <a:r>
              <a:rPr b="1" lang="en-US"/>
              <a:t>Experience Driven:</a:t>
            </a:r>
            <a:endParaRPr/>
          </a:p>
          <a:p>
            <a:pPr indent="-171450" lvl="0" marL="171450" rtl="0" algn="l">
              <a:spcBef>
                <a:spcPts val="360"/>
              </a:spcBef>
              <a:spcAft>
                <a:spcPts val="0"/>
              </a:spcAft>
              <a:buClr>
                <a:schemeClr val="dk1"/>
              </a:buClr>
              <a:buSzPts val="1200"/>
              <a:buFont typeface="Arial"/>
              <a:buChar char="•"/>
            </a:pPr>
            <a:r>
              <a:rPr b="0" lang="en-US"/>
              <a:t>We have all experienced the moment when learning occurred, it is the light bulb moment, the moment when everything changed and you finally “got it” This is the moment when the student discovers the solution to the problem. </a:t>
            </a:r>
            <a:endParaRPr/>
          </a:p>
          <a:p>
            <a:pPr indent="-171450" lvl="0" marL="171450" rtl="0" algn="l">
              <a:spcBef>
                <a:spcPts val="360"/>
              </a:spcBef>
              <a:spcAft>
                <a:spcPts val="0"/>
              </a:spcAft>
              <a:buClr>
                <a:schemeClr val="dk1"/>
              </a:buClr>
              <a:buSzPts val="1200"/>
              <a:buFont typeface="Arial"/>
              <a:buChar char="•"/>
            </a:pPr>
            <a:r>
              <a:rPr b="0" lang="en-US"/>
              <a:t>This happens with the help of the teacher through guidance but, the key is, that this, the discovery process,  is a process that happens entirely within the student.  Learning is a process that happen in the student </a:t>
            </a:r>
            <a:endParaRPr/>
          </a:p>
          <a:p>
            <a:pPr indent="-171450" lvl="0" marL="171450" rtl="0" algn="l">
              <a:spcBef>
                <a:spcPts val="360"/>
              </a:spcBef>
              <a:spcAft>
                <a:spcPts val="0"/>
              </a:spcAft>
              <a:buClr>
                <a:schemeClr val="dk1"/>
              </a:buClr>
              <a:buSzPts val="1200"/>
              <a:buFont typeface="Arial"/>
              <a:buChar char="•"/>
            </a:pPr>
            <a:r>
              <a:rPr b="0" lang="en-US"/>
              <a:t>This happens through perceiving and processing our experiences.  This is the same regardless of what we want to learn in life.  </a:t>
            </a:r>
            <a:endParaRPr/>
          </a:p>
          <a:p>
            <a:pPr indent="-171450" lvl="1" marL="628650" rtl="0" algn="l">
              <a:spcBef>
                <a:spcPts val="360"/>
              </a:spcBef>
              <a:spcAft>
                <a:spcPts val="0"/>
              </a:spcAft>
              <a:buClr>
                <a:schemeClr val="dk1"/>
              </a:buClr>
              <a:buSzPts val="1200"/>
              <a:buFont typeface="Arial"/>
              <a:buChar char="•"/>
            </a:pPr>
            <a:r>
              <a:rPr b="0" lang="en-US"/>
              <a:t>These experiences may involve tasks, direct coaching and feedback and other classic methods of instruction or, they may involve playful exploration or, a combination of both. </a:t>
            </a:r>
            <a:endParaRPr/>
          </a:p>
          <a:p>
            <a:pPr indent="-171450" lvl="1" marL="628650" rtl="0" algn="l">
              <a:spcBef>
                <a:spcPts val="360"/>
              </a:spcBef>
              <a:spcAft>
                <a:spcPts val="0"/>
              </a:spcAft>
              <a:buClr>
                <a:schemeClr val="dk1"/>
              </a:buClr>
              <a:buSzPts val="1200"/>
              <a:buFont typeface="Arial"/>
              <a:buChar char="•"/>
            </a:pPr>
            <a:r>
              <a:rPr b="0" lang="en-US"/>
              <a:t>Regardless it is the EXPERIENCE that the student has that leads then to discover the learning, NOT the dissemination of information by the instructor</a:t>
            </a:r>
            <a:endParaRPr/>
          </a:p>
          <a:p>
            <a:pPr indent="-171450" lvl="1" marL="628650" rtl="0" algn="l">
              <a:spcBef>
                <a:spcPts val="360"/>
              </a:spcBef>
              <a:spcAft>
                <a:spcPts val="0"/>
              </a:spcAft>
              <a:buClr>
                <a:schemeClr val="dk1"/>
              </a:buClr>
              <a:buSzPts val="1200"/>
              <a:buFont typeface="Arial"/>
              <a:buChar char="•"/>
            </a:pPr>
            <a:r>
              <a:rPr b="0" lang="en-US"/>
              <a:t>Therefore, the experience drives the learning environment and must be flexible and meet the changing needs of the student. </a:t>
            </a:r>
            <a:endParaRPr/>
          </a:p>
          <a:p>
            <a:pPr indent="0" lvl="1" marL="457200" rtl="0" algn="l">
              <a:spcBef>
                <a:spcPts val="360"/>
              </a:spcBef>
              <a:spcAft>
                <a:spcPts val="0"/>
              </a:spcAft>
              <a:buClr>
                <a:schemeClr val="dk1"/>
              </a:buClr>
              <a:buSzPts val="1200"/>
              <a:buFont typeface="Arial"/>
              <a:buNone/>
            </a:pPr>
            <a:r>
              <a:t/>
            </a:r>
            <a:endParaRPr b="0"/>
          </a:p>
          <a:p>
            <a:pPr indent="0" lvl="0" marL="0" marR="0" rtl="0" algn="l">
              <a:lnSpc>
                <a:spcPct val="100000"/>
              </a:lnSpc>
              <a:spcBef>
                <a:spcPts val="360"/>
              </a:spcBef>
              <a:spcAft>
                <a:spcPts val="0"/>
              </a:spcAft>
              <a:buClr>
                <a:schemeClr val="dk1"/>
              </a:buClr>
              <a:buSzPts val="1200"/>
              <a:buFont typeface="Arial"/>
              <a:buNone/>
            </a:pPr>
            <a:r>
              <a:rPr b="1" lang="en-US"/>
              <a:t>****DAVE</a:t>
            </a:r>
            <a:endParaRPr/>
          </a:p>
          <a:p>
            <a:pPr indent="0" lvl="0" marL="0" marR="0" rtl="0" algn="l">
              <a:lnSpc>
                <a:spcPct val="100000"/>
              </a:lnSpc>
              <a:spcBef>
                <a:spcPts val="360"/>
              </a:spcBef>
              <a:spcAft>
                <a:spcPts val="0"/>
              </a:spcAft>
              <a:buClr>
                <a:schemeClr val="dk1"/>
              </a:buClr>
              <a:buSzPts val="1200"/>
              <a:buFont typeface="Arial"/>
              <a:buNone/>
            </a:pPr>
            <a:r>
              <a:rPr b="1" lang="en-US"/>
              <a:t>Skill Focused:</a:t>
            </a:r>
            <a:endParaRPr/>
          </a:p>
          <a:p>
            <a:pPr indent="-171450" lvl="0" marL="171450" marR="0" rtl="0" algn="l">
              <a:lnSpc>
                <a:spcPct val="100000"/>
              </a:lnSpc>
              <a:spcBef>
                <a:spcPts val="360"/>
              </a:spcBef>
              <a:spcAft>
                <a:spcPts val="0"/>
              </a:spcAft>
              <a:buClr>
                <a:schemeClr val="dk1"/>
              </a:buClr>
              <a:buSzPts val="1200"/>
              <a:buFont typeface="Arial"/>
              <a:buChar char="•"/>
            </a:pPr>
            <a:r>
              <a:rPr b="0" lang="en-US"/>
              <a:t>Neither the teacher nor the student is not the focus</a:t>
            </a:r>
            <a:endParaRPr/>
          </a:p>
          <a:p>
            <a:pPr indent="-171450" lvl="0" marL="171450" marR="0" rtl="0" algn="l">
              <a:lnSpc>
                <a:spcPct val="100000"/>
              </a:lnSpc>
              <a:spcBef>
                <a:spcPts val="360"/>
              </a:spcBef>
              <a:spcAft>
                <a:spcPts val="0"/>
              </a:spcAft>
              <a:buClr>
                <a:schemeClr val="dk1"/>
              </a:buClr>
              <a:buSzPts val="1200"/>
              <a:buFont typeface="Arial"/>
              <a:buChar char="•"/>
            </a:pPr>
            <a:r>
              <a:rPr b="0" lang="en-US"/>
              <a:t>The desired student outcome is the focus.</a:t>
            </a:r>
            <a:endParaRPr/>
          </a:p>
          <a:p>
            <a:pPr indent="-171450" lvl="0" marL="171450" marR="0" rtl="0" algn="l">
              <a:lnSpc>
                <a:spcPct val="100000"/>
              </a:lnSpc>
              <a:spcBef>
                <a:spcPts val="360"/>
              </a:spcBef>
              <a:spcAft>
                <a:spcPts val="0"/>
              </a:spcAft>
              <a:buClr>
                <a:schemeClr val="dk1"/>
              </a:buClr>
              <a:buSzPts val="1200"/>
              <a:buFont typeface="Arial"/>
              <a:buChar char="•"/>
            </a:pPr>
            <a:r>
              <a:rPr b="0" lang="en-US"/>
              <a:t>The skill to be worked on will be derived from the fundamentals</a:t>
            </a:r>
            <a:endParaRPr/>
          </a:p>
          <a:p>
            <a:pPr indent="-171450" lvl="0" marL="171450" marR="0" rtl="0" algn="l">
              <a:lnSpc>
                <a:spcPct val="100000"/>
              </a:lnSpc>
              <a:spcBef>
                <a:spcPts val="360"/>
              </a:spcBef>
              <a:spcAft>
                <a:spcPts val="0"/>
              </a:spcAft>
              <a:buClr>
                <a:schemeClr val="dk1"/>
              </a:buClr>
              <a:buSzPts val="1200"/>
              <a:buFont typeface="Arial"/>
              <a:buChar char="•"/>
            </a:pPr>
            <a:r>
              <a:rPr b="0" lang="en-US"/>
              <a:t>The fundamentals are broken down to achievable bite size chunks</a:t>
            </a:r>
            <a:endParaRPr/>
          </a:p>
          <a:p>
            <a:pPr indent="-171450" lvl="0" marL="171450" marR="0" rtl="0" algn="l">
              <a:lnSpc>
                <a:spcPct val="100000"/>
              </a:lnSpc>
              <a:spcBef>
                <a:spcPts val="360"/>
              </a:spcBef>
              <a:spcAft>
                <a:spcPts val="0"/>
              </a:spcAft>
              <a:buClr>
                <a:schemeClr val="dk1"/>
              </a:buClr>
              <a:buSzPts val="1200"/>
              <a:buFont typeface="Arial"/>
              <a:buChar char="•"/>
            </a:pPr>
            <a:r>
              <a:rPr b="0" lang="en-US"/>
              <a:t>Changes that are made are intentional to continue the learning process</a:t>
            </a:r>
            <a:endParaRPr/>
          </a:p>
          <a:p>
            <a:pPr indent="0" lvl="0" marL="0" rtl="0" algn="l">
              <a:spcBef>
                <a:spcPts val="360"/>
              </a:spcBef>
              <a:spcAft>
                <a:spcPts val="0"/>
              </a:spcAft>
              <a:buClr>
                <a:schemeClr val="dk1"/>
              </a:buClr>
              <a:buSzPts val="1200"/>
              <a:buFont typeface="Arial"/>
              <a:buNone/>
            </a:pPr>
            <a:r>
              <a:t/>
            </a:r>
            <a:endParaRPr/>
          </a:p>
        </p:txBody>
      </p:sp>
      <p:sp>
        <p:nvSpPr>
          <p:cNvPr id="77" name="Google Shape;77;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4" name="Google Shape;8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Dave</a:t>
            </a:r>
            <a:endParaRPr/>
          </a:p>
          <a:p>
            <a:pPr indent="-171450" lvl="0" marL="171450" rtl="0" algn="l">
              <a:spcBef>
                <a:spcPts val="360"/>
              </a:spcBef>
              <a:spcAft>
                <a:spcPts val="0"/>
              </a:spcAft>
              <a:buClr>
                <a:schemeClr val="dk1"/>
              </a:buClr>
              <a:buSzPts val="1200"/>
              <a:buFont typeface="Arial"/>
              <a:buChar char="•"/>
            </a:pPr>
            <a:r>
              <a:rPr lang="en-US"/>
              <a:t>Break audience into smaller groups</a:t>
            </a:r>
            <a:endParaRPr/>
          </a:p>
          <a:p>
            <a:pPr indent="-171450" lvl="0" marL="171450" rtl="0" algn="l">
              <a:spcBef>
                <a:spcPts val="360"/>
              </a:spcBef>
              <a:spcAft>
                <a:spcPts val="0"/>
              </a:spcAft>
              <a:buClr>
                <a:schemeClr val="dk1"/>
              </a:buClr>
              <a:buSzPts val="1200"/>
              <a:buFont typeface="Arial"/>
              <a:buChar char="•"/>
            </a:pPr>
            <a:r>
              <a:rPr lang="en-US"/>
              <a:t>Have a PSIA team member in each small group to facilitate</a:t>
            </a:r>
            <a:endParaRPr/>
          </a:p>
          <a:p>
            <a:pPr indent="-171450" lvl="0" marL="171450" rtl="0" algn="l">
              <a:spcBef>
                <a:spcPts val="360"/>
              </a:spcBef>
              <a:spcAft>
                <a:spcPts val="0"/>
              </a:spcAft>
              <a:buClr>
                <a:schemeClr val="dk1"/>
              </a:buClr>
              <a:buSzPts val="1200"/>
              <a:buFont typeface="Arial"/>
              <a:buChar char="•"/>
            </a:pPr>
            <a:r>
              <a:rPr lang="en-US"/>
              <a:t>Ask the question and allow for 5 – 7 minutes of conversation</a:t>
            </a:r>
            <a:endParaRPr/>
          </a:p>
          <a:p>
            <a:pPr indent="0" lvl="0" marL="0" rtl="0" algn="l">
              <a:spcBef>
                <a:spcPts val="360"/>
              </a:spcBef>
              <a:spcAft>
                <a:spcPts val="0"/>
              </a:spcAft>
              <a:buClr>
                <a:schemeClr val="dk1"/>
              </a:buClr>
              <a:buSzPts val="1200"/>
              <a:buFont typeface="Arial"/>
              <a:buNone/>
            </a:pPr>
            <a:r>
              <a:t/>
            </a:r>
            <a:endParaRPr/>
          </a:p>
        </p:txBody>
      </p:sp>
      <p:sp>
        <p:nvSpPr>
          <p:cNvPr id="85" name="Google Shape;85;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rial"/>
              <a:buNone/>
            </a:pPr>
            <a:r>
              <a:rPr b="1" lang="en-US" u="sng"/>
              <a:t>Jon/Dave</a:t>
            </a:r>
            <a:endParaRPr/>
          </a:p>
          <a:p>
            <a:pPr indent="-171450" lvl="0" marL="171450" rtl="0" algn="l">
              <a:spcBef>
                <a:spcPts val="360"/>
              </a:spcBef>
              <a:spcAft>
                <a:spcPts val="0"/>
              </a:spcAft>
              <a:buClr>
                <a:schemeClr val="dk1"/>
              </a:buClr>
              <a:buSzPts val="1200"/>
              <a:buFont typeface="Arial"/>
              <a:buChar char="•"/>
            </a:pPr>
            <a:r>
              <a:rPr lang="en-US"/>
              <a:t>Fundamental traits are what we are looking for.  We define “Fundamental” as something that is always present, regardless of level </a:t>
            </a:r>
            <a:endParaRPr/>
          </a:p>
          <a:p>
            <a:pPr indent="-171450" lvl="0" marL="171450" rtl="0" algn="l">
              <a:spcBef>
                <a:spcPts val="360"/>
              </a:spcBef>
              <a:spcAft>
                <a:spcPts val="0"/>
              </a:spcAft>
              <a:buClr>
                <a:schemeClr val="dk1"/>
              </a:buClr>
              <a:buSzPts val="1200"/>
              <a:buFont typeface="Arial"/>
              <a:buChar char="•"/>
            </a:pPr>
            <a:r>
              <a:rPr lang="en-US"/>
              <a:t>Our goal in our future process is to identify simple and replicable fundamentals in teaching that are observable and measurable </a:t>
            </a:r>
            <a:endParaRPr/>
          </a:p>
          <a:p>
            <a:pPr indent="-171450" lvl="0" marL="171450" rtl="0" algn="l">
              <a:spcBef>
                <a:spcPts val="360"/>
              </a:spcBef>
              <a:spcAft>
                <a:spcPts val="0"/>
              </a:spcAft>
              <a:buClr>
                <a:schemeClr val="dk1"/>
              </a:buClr>
              <a:buSzPts val="1200"/>
              <a:buFont typeface="Arial"/>
              <a:buChar char="•"/>
            </a:pPr>
            <a:r>
              <a:rPr lang="en-US"/>
              <a:t>We have core values that we can recognize and to which the fundamentals must adhere</a:t>
            </a:r>
            <a:endParaRPr/>
          </a:p>
          <a:p>
            <a:pPr indent="-171450" lvl="0" marL="171450" rtl="0" algn="l">
              <a:spcBef>
                <a:spcPts val="360"/>
              </a:spcBef>
              <a:spcAft>
                <a:spcPts val="0"/>
              </a:spcAft>
              <a:buClr>
                <a:schemeClr val="dk1"/>
              </a:buClr>
              <a:buSzPts val="1200"/>
              <a:buFont typeface="Arial"/>
              <a:buChar char="•"/>
            </a:pPr>
            <a:r>
              <a:rPr lang="en-US"/>
              <a:t>We have witnessed new instructors create great learning environments and and seasoned instructors present and teach while no learning occurs.  </a:t>
            </a:r>
            <a:endParaRPr/>
          </a:p>
          <a:p>
            <a:pPr indent="-171450" lvl="0" marL="171450" rtl="0" algn="l">
              <a:spcBef>
                <a:spcPts val="360"/>
              </a:spcBef>
              <a:spcAft>
                <a:spcPts val="0"/>
              </a:spcAft>
              <a:buClr>
                <a:schemeClr val="dk1"/>
              </a:buClr>
              <a:buSzPts val="1200"/>
              <a:buFont typeface="Arial"/>
              <a:buChar char="•"/>
            </a:pPr>
            <a:r>
              <a:rPr lang="en-US"/>
              <a:t>The question we are striving to answer is: What are the common actions, regardless of level that creates and exceptional learning environment that exemplifies the values:</a:t>
            </a:r>
            <a:endParaRPr/>
          </a:p>
          <a:p>
            <a:pPr indent="-171450" lvl="1" marL="628650" rtl="0" algn="l">
              <a:spcBef>
                <a:spcPts val="360"/>
              </a:spcBef>
              <a:spcAft>
                <a:spcPts val="0"/>
              </a:spcAft>
              <a:buClr>
                <a:schemeClr val="dk1"/>
              </a:buClr>
              <a:buSzPts val="1200"/>
              <a:buFont typeface="Arial"/>
              <a:buChar char="•"/>
            </a:pPr>
            <a:r>
              <a:rPr lang="en-US"/>
              <a:t>Student Centered</a:t>
            </a:r>
            <a:endParaRPr/>
          </a:p>
          <a:p>
            <a:pPr indent="-171450" lvl="1" marL="628650" rtl="0" algn="l">
              <a:spcBef>
                <a:spcPts val="360"/>
              </a:spcBef>
              <a:spcAft>
                <a:spcPts val="0"/>
              </a:spcAft>
              <a:buClr>
                <a:schemeClr val="dk1"/>
              </a:buClr>
              <a:buSzPts val="1200"/>
              <a:buFont typeface="Arial"/>
              <a:buChar char="•"/>
            </a:pPr>
            <a:r>
              <a:rPr lang="en-US"/>
              <a:t>Experience Driven</a:t>
            </a:r>
            <a:endParaRPr/>
          </a:p>
          <a:p>
            <a:pPr indent="-171450" lvl="1" marL="628650" rtl="0" algn="l">
              <a:spcBef>
                <a:spcPts val="360"/>
              </a:spcBef>
              <a:spcAft>
                <a:spcPts val="0"/>
              </a:spcAft>
              <a:buClr>
                <a:schemeClr val="dk1"/>
              </a:buClr>
              <a:buSzPts val="1200"/>
              <a:buFont typeface="Arial"/>
              <a:buChar char="•"/>
            </a:pPr>
            <a:r>
              <a:rPr lang="en-US"/>
              <a:t>Skill Focused</a:t>
            </a:r>
            <a:endParaRPr/>
          </a:p>
          <a:p>
            <a:pPr indent="0" lvl="1" marL="457200" rtl="0" algn="l">
              <a:spcBef>
                <a:spcPts val="360"/>
              </a:spcBef>
              <a:spcAft>
                <a:spcPts val="0"/>
              </a:spcAft>
              <a:buClr>
                <a:schemeClr val="dk1"/>
              </a:buClr>
              <a:buSzPts val="1200"/>
              <a:buFont typeface="Arial"/>
              <a:buNone/>
            </a:pPr>
            <a:r>
              <a:t/>
            </a:r>
            <a:endParaRPr/>
          </a:p>
          <a:p>
            <a:pPr indent="-171450" lvl="0" marL="171450" rtl="0" algn="l">
              <a:spcBef>
                <a:spcPts val="360"/>
              </a:spcBef>
              <a:spcAft>
                <a:spcPts val="0"/>
              </a:spcAft>
              <a:buClr>
                <a:schemeClr val="dk1"/>
              </a:buClr>
              <a:buSzPts val="1200"/>
              <a:buFont typeface="Arial"/>
              <a:buChar char="•"/>
            </a:pPr>
            <a:r>
              <a:rPr lang="en-US"/>
              <a:t>With this question answered we can plant the seed of exceptional teaching in the beginning of each instructors career. </a:t>
            </a:r>
            <a:endParaRPr/>
          </a:p>
        </p:txBody>
      </p:sp>
      <p:sp>
        <p:nvSpPr>
          <p:cNvPr id="92" name="Google Shape;92;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8" name="Google Shape;9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b="0" l="0" r="0" t="0"/>
          <a:stretch/>
        </p:blipFill>
        <p:spPr>
          <a:xfrm>
            <a:off x="-3175" y="6137275"/>
            <a:ext cx="9153525" cy="736600"/>
          </a:xfrm>
          <a:prstGeom prst="rect">
            <a:avLst/>
          </a:prstGeom>
          <a:noFill/>
          <a:ln>
            <a:noFill/>
          </a:ln>
        </p:spPr>
      </p:pic>
      <p:sp>
        <p:nvSpPr>
          <p:cNvPr id="17" name="Google Shape;17;p2"/>
          <p:cNvSpPr txBox="1"/>
          <p:nvPr>
            <p:ph idx="1" type="subTitle"/>
          </p:nvPr>
        </p:nvSpPr>
        <p:spPr>
          <a:xfrm>
            <a:off x="1524000" y="3660777"/>
            <a:ext cx="6083300" cy="466820"/>
          </a:xfrm>
          <a:prstGeom prst="rect">
            <a:avLst/>
          </a:prstGeom>
          <a:noFill/>
          <a:ln>
            <a:noFill/>
          </a:ln>
        </p:spPr>
        <p:txBody>
          <a:bodyPr anchorCtr="0" anchor="t" bIns="0" lIns="0" spcFirstLastPara="1" rIns="0" wrap="square" tIns="0">
            <a:noAutofit/>
          </a:bodyPr>
          <a:lstStyle>
            <a:lvl1pPr lvl="0" algn="ctr">
              <a:spcBef>
                <a:spcPts val="320"/>
              </a:spcBef>
              <a:spcAft>
                <a:spcPts val="0"/>
              </a:spcAft>
              <a:buClr>
                <a:srgbClr val="164A59"/>
              </a:buClr>
              <a:buSzPts val="1600"/>
              <a:buNone/>
              <a:defRPr b="1" sz="1600" cap="none">
                <a:solidFill>
                  <a:srgbClr val="164A59"/>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pic>
        <p:nvPicPr>
          <p:cNvPr descr="PSIA-357 PowerpointTemplates_R4.png" id="18" name="Google Shape;18;p2"/>
          <p:cNvPicPr preferRelativeResize="0"/>
          <p:nvPr/>
        </p:nvPicPr>
        <p:blipFill rotWithShape="1">
          <a:blip r:embed="rId3">
            <a:alphaModFix/>
          </a:blip>
          <a:srcRect b="0" l="0" r="0" t="0"/>
          <a:stretch/>
        </p:blipFill>
        <p:spPr>
          <a:xfrm>
            <a:off x="1866471" y="2471219"/>
            <a:ext cx="5495727" cy="104245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19" name="Shape 19"/>
        <p:cNvGrpSpPr/>
        <p:nvPr/>
      </p:nvGrpSpPr>
      <p:grpSpPr>
        <a:xfrm>
          <a:off x="0" y="0"/>
          <a:ext cx="0" cy="0"/>
          <a:chOff x="0" y="0"/>
          <a:chExt cx="0" cy="0"/>
        </a:xfrm>
      </p:grpSpPr>
      <p:sp>
        <p:nvSpPr>
          <p:cNvPr id="20" name="Google Shape;20;p3"/>
          <p:cNvSpPr txBox="1"/>
          <p:nvPr>
            <p:ph type="title"/>
          </p:nvPr>
        </p:nvSpPr>
        <p:spPr>
          <a:xfrm>
            <a:off x="457200" y="586138"/>
            <a:ext cx="8229600" cy="4964958"/>
          </a:xfrm>
          <a:prstGeom prst="rect">
            <a:avLst/>
          </a:prstGeom>
          <a:noFill/>
          <a:ln>
            <a:noFill/>
          </a:ln>
        </p:spPr>
        <p:txBody>
          <a:bodyPr anchorCtr="0" anchor="t" bIns="0" lIns="0" spcFirstLastPara="1" rIns="0" wrap="square" tIns="45700">
            <a:noAutofit/>
          </a:bodyPr>
          <a:lstStyle>
            <a:lvl1pPr lvl="0" algn="ctr">
              <a:spcBef>
                <a:spcPts val="0"/>
              </a:spcBef>
              <a:spcAft>
                <a:spcPts val="0"/>
              </a:spcAft>
              <a:buSzPts val="1400"/>
              <a:buNone/>
              <a:defRPr b="1" cap="none">
                <a:solidFill>
                  <a:srgbClr val="164A59"/>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21" name="Google Shape;21;p3"/>
          <p:cNvPicPr preferRelativeResize="0"/>
          <p:nvPr/>
        </p:nvPicPr>
        <p:blipFill rotWithShape="1">
          <a:blip r:embed="rId2">
            <a:alphaModFix/>
          </a:blip>
          <a:srcRect b="0" l="0" r="0" t="0"/>
          <a:stretch/>
        </p:blipFill>
        <p:spPr>
          <a:xfrm>
            <a:off x="-3175" y="6137275"/>
            <a:ext cx="9153525" cy="736600"/>
          </a:xfrm>
          <a:prstGeom prst="rect">
            <a:avLst/>
          </a:prstGeom>
          <a:noFill/>
          <a:ln>
            <a:noFill/>
          </a:ln>
        </p:spPr>
      </p:pic>
      <p:pic>
        <p:nvPicPr>
          <p:cNvPr descr="PSIA-AASIlogoGroup.png" id="22" name="Google Shape;22;p3"/>
          <p:cNvPicPr preferRelativeResize="0"/>
          <p:nvPr/>
        </p:nvPicPr>
        <p:blipFill rotWithShape="1">
          <a:blip r:embed="rId3">
            <a:alphaModFix/>
          </a:blip>
          <a:srcRect b="0" l="0" r="0" t="0"/>
          <a:stretch/>
        </p:blipFill>
        <p:spPr>
          <a:xfrm>
            <a:off x="8117389" y="5916296"/>
            <a:ext cx="841191" cy="4063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pic>
        <p:nvPicPr>
          <p:cNvPr id="24" name="Google Shape;24;p4"/>
          <p:cNvPicPr preferRelativeResize="0"/>
          <p:nvPr/>
        </p:nvPicPr>
        <p:blipFill rotWithShape="1">
          <a:blip r:embed="rId2">
            <a:alphaModFix/>
          </a:blip>
          <a:srcRect b="0" l="0" r="0" t="0"/>
          <a:stretch/>
        </p:blipFill>
        <p:spPr>
          <a:xfrm>
            <a:off x="-3175" y="6137275"/>
            <a:ext cx="9153525" cy="736600"/>
          </a:xfrm>
          <a:prstGeom prst="rect">
            <a:avLst/>
          </a:prstGeom>
          <a:noFill/>
          <a:ln>
            <a:noFill/>
          </a:ln>
        </p:spPr>
      </p:pic>
      <p:cxnSp>
        <p:nvCxnSpPr>
          <p:cNvPr id="25" name="Google Shape;25;p4"/>
          <p:cNvCxnSpPr/>
          <p:nvPr/>
        </p:nvCxnSpPr>
        <p:spPr>
          <a:xfrm>
            <a:off x="1505464" y="1581481"/>
            <a:ext cx="6330541" cy="0"/>
          </a:xfrm>
          <a:prstGeom prst="straightConnector1">
            <a:avLst/>
          </a:prstGeom>
          <a:noFill/>
          <a:ln cap="flat" cmpd="sng" w="12700">
            <a:solidFill>
              <a:srgbClr val="164A59"/>
            </a:solidFill>
            <a:prstDash val="solid"/>
            <a:round/>
            <a:headEnd len="sm" w="sm" type="none"/>
            <a:tailEnd len="sm" w="sm" type="none"/>
          </a:ln>
        </p:spPr>
      </p:cxnSp>
      <p:sp>
        <p:nvSpPr>
          <p:cNvPr id="26" name="Google Shape;26;p4"/>
          <p:cNvSpPr txBox="1"/>
          <p:nvPr>
            <p:ph type="title"/>
          </p:nvPr>
        </p:nvSpPr>
        <p:spPr>
          <a:xfrm>
            <a:off x="1505169" y="1232231"/>
            <a:ext cx="6330836" cy="424760"/>
          </a:xfrm>
          <a:prstGeom prst="rect">
            <a:avLst/>
          </a:prstGeom>
          <a:noFill/>
          <a:ln>
            <a:noFill/>
          </a:ln>
        </p:spPr>
        <p:txBody>
          <a:bodyPr anchorCtr="0" anchor="t" bIns="0" lIns="0" spcFirstLastPara="1" rIns="0" wrap="square" tIns="0">
            <a:noAutofit/>
          </a:bodyPr>
          <a:lstStyle>
            <a:lvl1pPr lvl="0" algn="l">
              <a:spcBef>
                <a:spcPts val="0"/>
              </a:spcBef>
              <a:spcAft>
                <a:spcPts val="0"/>
              </a:spcAft>
              <a:buSzPts val="1400"/>
              <a:buNone/>
              <a:defRPr b="1" i="0" sz="2400" cap="none">
                <a:solidFill>
                  <a:srgbClr val="164A59"/>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4"/>
          <p:cNvSpPr txBox="1"/>
          <p:nvPr>
            <p:ph idx="1" type="body"/>
          </p:nvPr>
        </p:nvSpPr>
        <p:spPr>
          <a:xfrm>
            <a:off x="1505169" y="1731415"/>
            <a:ext cx="6330835" cy="3667925"/>
          </a:xfrm>
          <a:prstGeom prst="rect">
            <a:avLst/>
          </a:prstGeom>
          <a:noFill/>
          <a:ln>
            <a:noFill/>
          </a:ln>
        </p:spPr>
        <p:txBody>
          <a:bodyPr anchorCtr="0" anchor="t" bIns="0" lIns="0" spcFirstLastPara="1" rIns="0" wrap="square" tIns="0">
            <a:noAutofit/>
          </a:bodyPr>
          <a:lstStyle>
            <a:lvl1pPr indent="-342900" lvl="0" marL="457200" algn="l">
              <a:lnSpc>
                <a:spcPct val="111111"/>
              </a:lnSpc>
              <a:spcBef>
                <a:spcPts val="360"/>
              </a:spcBef>
              <a:spcAft>
                <a:spcPts val="0"/>
              </a:spcAft>
              <a:buClr>
                <a:srgbClr val="164A59"/>
              </a:buClr>
              <a:buSzPts val="1800"/>
              <a:buFont typeface="Arial"/>
              <a:buChar char="•"/>
              <a:defRPr sz="1800">
                <a:solidFill>
                  <a:srgbClr val="164A59"/>
                </a:solidFill>
              </a:defRPr>
            </a:lvl1pPr>
            <a:lvl2pPr indent="-342900" lvl="1" marL="914400" algn="l">
              <a:lnSpc>
                <a:spcPct val="111111"/>
              </a:lnSpc>
              <a:spcBef>
                <a:spcPts val="360"/>
              </a:spcBef>
              <a:spcAft>
                <a:spcPts val="0"/>
              </a:spcAft>
              <a:buClr>
                <a:srgbClr val="164A59"/>
              </a:buClr>
              <a:buSzPts val="1800"/>
              <a:buFont typeface="Arial"/>
              <a:buChar char="•"/>
              <a:defRPr sz="1800">
                <a:solidFill>
                  <a:srgbClr val="164A59"/>
                </a:solidFill>
              </a:defRPr>
            </a:lvl2pPr>
            <a:lvl3pPr indent="-342900" lvl="2" marL="1371600" algn="l">
              <a:lnSpc>
                <a:spcPct val="111111"/>
              </a:lnSpc>
              <a:spcBef>
                <a:spcPts val="360"/>
              </a:spcBef>
              <a:spcAft>
                <a:spcPts val="0"/>
              </a:spcAft>
              <a:buClr>
                <a:srgbClr val="164A59"/>
              </a:buClr>
              <a:buSzPts val="1800"/>
              <a:buFont typeface="Arial"/>
              <a:buChar char="•"/>
              <a:defRPr sz="1800">
                <a:solidFill>
                  <a:srgbClr val="164A59"/>
                </a:solidFill>
              </a:defRPr>
            </a:lvl3pPr>
            <a:lvl4pPr indent="-342900" lvl="3" marL="1828800" algn="l">
              <a:lnSpc>
                <a:spcPct val="111111"/>
              </a:lnSpc>
              <a:spcBef>
                <a:spcPts val="360"/>
              </a:spcBef>
              <a:spcAft>
                <a:spcPts val="0"/>
              </a:spcAft>
              <a:buClr>
                <a:srgbClr val="164A59"/>
              </a:buClr>
              <a:buSzPts val="1800"/>
              <a:buFont typeface="Arial"/>
              <a:buChar char="•"/>
              <a:defRPr sz="1800">
                <a:solidFill>
                  <a:srgbClr val="164A59"/>
                </a:solidFill>
              </a:defRPr>
            </a:lvl4pPr>
            <a:lvl5pPr indent="-342900" lvl="4" marL="2286000" algn="l">
              <a:lnSpc>
                <a:spcPct val="111111"/>
              </a:lnSpc>
              <a:spcBef>
                <a:spcPts val="360"/>
              </a:spcBef>
              <a:spcAft>
                <a:spcPts val="0"/>
              </a:spcAft>
              <a:buClr>
                <a:srgbClr val="164A59"/>
              </a:buClr>
              <a:buSzPts val="1800"/>
              <a:buFont typeface="Arial"/>
              <a:buChar char="•"/>
              <a:defRPr sz="1800">
                <a:solidFill>
                  <a:srgbClr val="164A59"/>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descr="PSIA-AASIlogoGroup.png" id="28" name="Google Shape;28;p4"/>
          <p:cNvPicPr preferRelativeResize="0"/>
          <p:nvPr/>
        </p:nvPicPr>
        <p:blipFill rotWithShape="1">
          <a:blip r:embed="rId3">
            <a:alphaModFix/>
          </a:blip>
          <a:srcRect b="0" l="0" r="0" t="0"/>
          <a:stretch/>
        </p:blipFill>
        <p:spPr>
          <a:xfrm>
            <a:off x="8117389" y="5916296"/>
            <a:ext cx="841191" cy="4063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29" name="Shape 29"/>
        <p:cNvGrpSpPr/>
        <p:nvPr/>
      </p:nvGrpSpPr>
      <p:grpSpPr>
        <a:xfrm>
          <a:off x="0" y="0"/>
          <a:ext cx="0" cy="0"/>
          <a:chOff x="0" y="0"/>
          <a:chExt cx="0" cy="0"/>
        </a:xfrm>
      </p:grpSpPr>
      <p:pic>
        <p:nvPicPr>
          <p:cNvPr id="30" name="Google Shape;30;p5"/>
          <p:cNvPicPr preferRelativeResize="0"/>
          <p:nvPr/>
        </p:nvPicPr>
        <p:blipFill rotWithShape="1">
          <a:blip r:embed="rId2">
            <a:alphaModFix/>
          </a:blip>
          <a:srcRect b="0" l="0" r="0" t="0"/>
          <a:stretch/>
        </p:blipFill>
        <p:spPr>
          <a:xfrm>
            <a:off x="-3175" y="6137275"/>
            <a:ext cx="9153525" cy="736600"/>
          </a:xfrm>
          <a:prstGeom prst="rect">
            <a:avLst/>
          </a:prstGeom>
          <a:noFill/>
          <a:ln>
            <a:noFill/>
          </a:ln>
        </p:spPr>
      </p:pic>
      <p:sp>
        <p:nvSpPr>
          <p:cNvPr id="31" name="Google Shape;31;p5"/>
          <p:cNvSpPr txBox="1"/>
          <p:nvPr>
            <p:ph type="title"/>
          </p:nvPr>
        </p:nvSpPr>
        <p:spPr>
          <a:xfrm>
            <a:off x="457200" y="2944519"/>
            <a:ext cx="8229600" cy="448675"/>
          </a:xfrm>
          <a:prstGeom prst="rect">
            <a:avLst/>
          </a:prstGeom>
          <a:noFill/>
          <a:ln>
            <a:noFill/>
          </a:ln>
        </p:spPr>
        <p:txBody>
          <a:bodyPr anchorCtr="0" anchor="t" bIns="0" lIns="0" spcFirstLastPara="1" rIns="0" wrap="square" tIns="0">
            <a:noAutofit/>
          </a:bodyPr>
          <a:lstStyle>
            <a:lvl1pPr lvl="0" algn="ctr">
              <a:spcBef>
                <a:spcPts val="0"/>
              </a:spcBef>
              <a:spcAft>
                <a:spcPts val="0"/>
              </a:spcAft>
              <a:buSzPts val="1400"/>
              <a:buNone/>
              <a:defRPr b="1" i="0" sz="4000" cap="none">
                <a:solidFill>
                  <a:srgbClr val="164A59"/>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descr="PSIA-AASIlogoGroup.png" id="32" name="Google Shape;32;p5"/>
          <p:cNvPicPr preferRelativeResize="0"/>
          <p:nvPr/>
        </p:nvPicPr>
        <p:blipFill rotWithShape="1">
          <a:blip r:embed="rId3">
            <a:alphaModFix/>
          </a:blip>
          <a:srcRect b="0" l="0" r="0" t="0"/>
          <a:stretch/>
        </p:blipFill>
        <p:spPr>
          <a:xfrm>
            <a:off x="8117389" y="5916296"/>
            <a:ext cx="841191" cy="4063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33" name="Shape 33"/>
        <p:cNvGrpSpPr/>
        <p:nvPr/>
      </p:nvGrpSpPr>
      <p:grpSpPr>
        <a:xfrm>
          <a:off x="0" y="0"/>
          <a:ext cx="0" cy="0"/>
          <a:chOff x="0" y="0"/>
          <a:chExt cx="0" cy="0"/>
        </a:xfrm>
      </p:grpSpPr>
      <p:pic>
        <p:nvPicPr>
          <p:cNvPr id="34" name="Google Shape;34;p6"/>
          <p:cNvPicPr preferRelativeResize="0"/>
          <p:nvPr/>
        </p:nvPicPr>
        <p:blipFill rotWithShape="1">
          <a:blip r:embed="rId2">
            <a:alphaModFix/>
          </a:blip>
          <a:srcRect b="0" l="0" r="0" t="0"/>
          <a:stretch/>
        </p:blipFill>
        <p:spPr>
          <a:xfrm>
            <a:off x="-3175" y="6137275"/>
            <a:ext cx="9153525" cy="736600"/>
          </a:xfrm>
          <a:prstGeom prst="rect">
            <a:avLst/>
          </a:prstGeom>
          <a:noFill/>
          <a:ln>
            <a:noFill/>
          </a:ln>
        </p:spPr>
      </p:pic>
      <p:pic>
        <p:nvPicPr>
          <p:cNvPr descr="PSIA-AASIlogoGroup.png" id="35" name="Google Shape;35;p6"/>
          <p:cNvPicPr preferRelativeResize="0"/>
          <p:nvPr/>
        </p:nvPicPr>
        <p:blipFill rotWithShape="1">
          <a:blip r:embed="rId3">
            <a:alphaModFix/>
          </a:blip>
          <a:srcRect b="0" l="0" r="0" t="0"/>
          <a:stretch/>
        </p:blipFill>
        <p:spPr>
          <a:xfrm>
            <a:off x="8117389" y="5916296"/>
            <a:ext cx="841191" cy="4063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36" name="Shape 3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8"/>
          <p:cNvSpPr txBox="1"/>
          <p:nvPr>
            <p:ph idx="1" type="subTitle"/>
          </p:nvPr>
        </p:nvSpPr>
        <p:spPr>
          <a:xfrm>
            <a:off x="0" y="4349546"/>
            <a:ext cx="9144000" cy="46682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164A59"/>
              </a:buClr>
              <a:buSzPts val="2400"/>
              <a:buNone/>
            </a:pPr>
            <a:r>
              <a:rPr lang="en-US" sz="2400"/>
              <a:t>DEFINING THE FUNDAMENTALS OF TEACHING</a:t>
            </a:r>
            <a:r>
              <a:rPr b="0" lang="en-US" sz="2400"/>
              <a:t>|</a:t>
            </a:r>
            <a:r>
              <a:rPr lang="en-US" sz="2400"/>
              <a:t>  INTERSKI 2015</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pic>
        <p:nvPicPr>
          <p:cNvPr id="47" name="Google Shape;47;p9"/>
          <p:cNvPicPr preferRelativeResize="0"/>
          <p:nvPr/>
        </p:nvPicPr>
        <p:blipFill rotWithShape="1">
          <a:blip r:embed="rId3">
            <a:alphaModFix/>
          </a:blip>
          <a:srcRect b="0" l="0" r="0" t="0"/>
          <a:stretch/>
        </p:blipFill>
        <p:spPr>
          <a:xfrm>
            <a:off x="1579416" y="307101"/>
            <a:ext cx="6035040" cy="6043296"/>
          </a:xfrm>
          <a:prstGeom prst="rect">
            <a:avLst/>
          </a:prstGeom>
          <a:noFill/>
          <a:ln>
            <a:noFill/>
          </a:ln>
          <a:effectLst>
            <a:reflection blurRad="0" dir="5400000" dist="50800" endA="0" endPos="0" kx="0" rotWithShape="0" algn="bl" stA="45000" stPos="0" sy="-100000" ky="0"/>
          </a:effectLst>
        </p:spPr>
      </p:pic>
      <p:pic>
        <p:nvPicPr>
          <p:cNvPr id="48" name="Google Shape;48;p9"/>
          <p:cNvPicPr preferRelativeResize="0"/>
          <p:nvPr/>
        </p:nvPicPr>
        <p:blipFill rotWithShape="1">
          <a:blip r:embed="rId4">
            <a:alphaModFix/>
          </a:blip>
          <a:srcRect b="0" l="0" r="0" t="0"/>
          <a:stretch/>
        </p:blipFill>
        <p:spPr>
          <a:xfrm>
            <a:off x="1579416" y="307101"/>
            <a:ext cx="6034322" cy="6034322"/>
          </a:xfrm>
          <a:prstGeom prst="rect">
            <a:avLst/>
          </a:prstGeom>
          <a:noFill/>
          <a:ln>
            <a:noFill/>
          </a:ln>
          <a:effectLst>
            <a:reflection blurRad="0" dir="5400000" dist="50800" endA="0" endPos="65000" kx="0" rotWithShape="0" algn="bl" stA="0" stPos="0" sy="-100000" ky="0"/>
          </a:effectLst>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
                                        </p:tgtEl>
                                        <p:attrNameLst>
                                          <p:attrName>style.visibility</p:attrName>
                                        </p:attrNameLst>
                                      </p:cBhvr>
                                      <p:to>
                                        <p:strVal val="visible"/>
                                      </p:to>
                                    </p:set>
                                    <p:animEffect filter="fade" transition="in">
                                      <p:cBhvr>
                                        <p:cTn dur="500"/>
                                        <p:tgtEl>
                                          <p:spTgt spid="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0"/>
          <p:cNvSpPr txBox="1"/>
          <p:nvPr/>
        </p:nvSpPr>
        <p:spPr>
          <a:xfrm>
            <a:off x="1048518" y="1777784"/>
            <a:ext cx="3475631" cy="10156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6000" u="none" cap="none" strike="noStrike">
                <a:solidFill>
                  <a:schemeClr val="dk1"/>
                </a:solidFill>
                <a:latin typeface="David"/>
                <a:ea typeface="David"/>
                <a:cs typeface="David"/>
                <a:sym typeface="David"/>
              </a:rPr>
              <a:t>Learning:</a:t>
            </a:r>
            <a:endParaRPr/>
          </a:p>
        </p:txBody>
      </p:sp>
      <p:sp>
        <p:nvSpPr>
          <p:cNvPr id="55" name="Google Shape;55;p10"/>
          <p:cNvSpPr txBox="1"/>
          <p:nvPr/>
        </p:nvSpPr>
        <p:spPr>
          <a:xfrm>
            <a:off x="967153" y="3061813"/>
            <a:ext cx="7888612" cy="212365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400">
                <a:solidFill>
                  <a:schemeClr val="dk1"/>
                </a:solidFill>
                <a:latin typeface="Calibri"/>
                <a:ea typeface="Calibri"/>
                <a:cs typeface="Calibri"/>
                <a:sym typeface="Calibri"/>
              </a:rPr>
              <a:t>A permanent or near permeant change in understanding and behavior  </a:t>
            </a:r>
            <a:endParaRPr/>
          </a:p>
        </p:txBody>
      </p:sp>
      <p:sp>
        <p:nvSpPr>
          <p:cNvPr id="56" name="Google Shape;56;p10"/>
          <p:cNvSpPr txBox="1"/>
          <p:nvPr/>
        </p:nvSpPr>
        <p:spPr>
          <a:xfrm>
            <a:off x="369651" y="397106"/>
            <a:ext cx="8486114" cy="8309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800">
                <a:solidFill>
                  <a:schemeClr val="dk1"/>
                </a:solidFill>
                <a:latin typeface="Calibri"/>
                <a:ea typeface="Calibri"/>
                <a:cs typeface="Calibri"/>
                <a:sym typeface="Calibri"/>
              </a:rPr>
              <a:t>The goal of teaching:</a:t>
            </a:r>
            <a:endParaRPr b="1" sz="4800">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gtEl>
                                        <p:attrNameLst>
                                          <p:attrName>style.visibility</p:attrName>
                                        </p:attrNameLst>
                                      </p:cBhvr>
                                      <p:to>
                                        <p:strVal val="visible"/>
                                      </p:to>
                                    </p:set>
                                    <p:animEffect filter="fade" transition="in">
                                      <p:cBhvr>
                                        <p:cTn dur="500"/>
                                        <p:tgtEl>
                                          <p:spTgt spid="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
                                        </p:tgtEl>
                                        <p:attrNameLst>
                                          <p:attrName>style.visibility</p:attrName>
                                        </p:attrNameLst>
                                      </p:cBhvr>
                                      <p:to>
                                        <p:strVal val="visible"/>
                                      </p:to>
                                    </p:set>
                                    <p:animEffect filter="fade" transition="in">
                                      <p:cBhvr>
                                        <p:cTn dur="500"/>
                                        <p:tgtEl>
                                          <p:spTgt spid="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1"/>
          <p:cNvSpPr txBox="1"/>
          <p:nvPr>
            <p:ph type="title"/>
          </p:nvPr>
        </p:nvSpPr>
        <p:spPr>
          <a:xfrm>
            <a:off x="1600200" y="422031"/>
            <a:ext cx="5601806" cy="1467335"/>
          </a:xfrm>
          <a:prstGeom prst="rect">
            <a:avLst/>
          </a:prstGeom>
          <a:noFill/>
          <a:ln>
            <a:noFill/>
          </a:ln>
        </p:spPr>
        <p:txBody>
          <a:bodyPr anchorCtr="0" anchor="t" bIns="0" lIns="0" spcFirstLastPara="1" rIns="0" wrap="square" tIns="45700">
            <a:noAutofit/>
          </a:bodyPr>
          <a:lstStyle/>
          <a:p>
            <a:pPr indent="0" lvl="0" marL="0" rtl="0" algn="ctr">
              <a:spcBef>
                <a:spcPts val="0"/>
              </a:spcBef>
              <a:spcAft>
                <a:spcPts val="0"/>
              </a:spcAft>
              <a:buNone/>
            </a:pPr>
            <a:r>
              <a:rPr lang="en-US"/>
              <a:t>LEARNING IS RESOLVED CONFUSION…</a:t>
            </a:r>
            <a:endParaRPr/>
          </a:p>
        </p:txBody>
      </p:sp>
      <p:pic>
        <p:nvPicPr>
          <p:cNvPr id="63" name="Google Shape;63;p11"/>
          <p:cNvPicPr preferRelativeResize="0"/>
          <p:nvPr/>
        </p:nvPicPr>
        <p:blipFill rotWithShape="1">
          <a:blip r:embed="rId3">
            <a:alphaModFix/>
          </a:blip>
          <a:srcRect b="0" l="0" r="0" t="0"/>
          <a:stretch/>
        </p:blipFill>
        <p:spPr>
          <a:xfrm>
            <a:off x="469672" y="2049582"/>
            <a:ext cx="8407828" cy="376469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2"/>
          <p:cNvSpPr txBox="1"/>
          <p:nvPr/>
        </p:nvSpPr>
        <p:spPr>
          <a:xfrm>
            <a:off x="384037" y="268014"/>
            <a:ext cx="8362610"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a:solidFill>
                  <a:schemeClr val="dk1"/>
                </a:solidFill>
                <a:latin typeface="Calibri"/>
                <a:ea typeface="Calibri"/>
                <a:cs typeface="Calibri"/>
                <a:sym typeface="Calibri"/>
              </a:rPr>
              <a:t>Changing the Paradigm of Teaching</a:t>
            </a:r>
            <a:endParaRPr b="1" sz="4400">
              <a:solidFill>
                <a:schemeClr val="dk1"/>
              </a:solidFill>
              <a:latin typeface="Calibri"/>
              <a:ea typeface="Calibri"/>
              <a:cs typeface="Calibri"/>
              <a:sym typeface="Calibri"/>
            </a:endParaRPr>
          </a:p>
        </p:txBody>
      </p:sp>
      <p:sp>
        <p:nvSpPr>
          <p:cNvPr id="70" name="Google Shape;70;p12"/>
          <p:cNvSpPr txBox="1"/>
          <p:nvPr/>
        </p:nvSpPr>
        <p:spPr>
          <a:xfrm>
            <a:off x="1491022" y="5538511"/>
            <a:ext cx="5317289"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chemeClr val="dk1"/>
                </a:solidFill>
                <a:latin typeface="Calibri"/>
                <a:ea typeface="Calibri"/>
                <a:cs typeface="Calibri"/>
                <a:sym typeface="Calibri"/>
              </a:rPr>
              <a:t>Presenter of information</a:t>
            </a:r>
            <a:endParaRPr sz="4000">
              <a:solidFill>
                <a:schemeClr val="dk1"/>
              </a:solidFill>
              <a:latin typeface="Calibri"/>
              <a:ea typeface="Calibri"/>
              <a:cs typeface="Calibri"/>
              <a:sym typeface="Calibri"/>
            </a:endParaRPr>
          </a:p>
        </p:txBody>
      </p:sp>
      <p:sp>
        <p:nvSpPr>
          <p:cNvPr id="71" name="Google Shape;71;p12"/>
          <p:cNvSpPr txBox="1"/>
          <p:nvPr/>
        </p:nvSpPr>
        <p:spPr>
          <a:xfrm>
            <a:off x="4502277" y="1318709"/>
            <a:ext cx="4815142" cy="70788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chemeClr val="dk1"/>
                </a:solidFill>
                <a:latin typeface="Calibri"/>
                <a:ea typeface="Calibri"/>
                <a:cs typeface="Calibri"/>
                <a:sym typeface="Calibri"/>
              </a:rPr>
              <a:t>Facilitator of Learning</a:t>
            </a:r>
            <a:endParaRPr sz="4000">
              <a:solidFill>
                <a:schemeClr val="dk1"/>
              </a:solidFill>
              <a:latin typeface="Calibri"/>
              <a:ea typeface="Calibri"/>
              <a:cs typeface="Calibri"/>
              <a:sym typeface="Calibri"/>
            </a:endParaRPr>
          </a:p>
        </p:txBody>
      </p:sp>
      <p:sp>
        <p:nvSpPr>
          <p:cNvPr id="72" name="Google Shape;72;p12"/>
          <p:cNvSpPr/>
          <p:nvPr/>
        </p:nvSpPr>
        <p:spPr>
          <a:xfrm rot="-3593510">
            <a:off x="4549730" y="3349460"/>
            <a:ext cx="3625299" cy="827052"/>
          </a:xfrm>
          <a:prstGeom prst="stripedRightArrow">
            <a:avLst>
              <a:gd fmla="val 50000" name="adj1"/>
              <a:gd fmla="val 50000" name="adj2"/>
            </a:avLst>
          </a:prstGeom>
          <a:gradFill>
            <a:gsLst>
              <a:gs pos="0">
                <a:srgbClr val="698335"/>
              </a:gs>
              <a:gs pos="48000">
                <a:srgbClr val="9DBC5D"/>
              </a:gs>
              <a:gs pos="100000">
                <a:srgbClr val="C2D59B"/>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73" name="Google Shape;73;p12"/>
          <p:cNvPicPr preferRelativeResize="0"/>
          <p:nvPr/>
        </p:nvPicPr>
        <p:blipFill rotWithShape="1">
          <a:blip r:embed="rId3">
            <a:alphaModFix/>
          </a:blip>
          <a:srcRect b="0" l="0" r="0" t="0"/>
          <a:stretch/>
        </p:blipFill>
        <p:spPr>
          <a:xfrm>
            <a:off x="198241" y="1480061"/>
            <a:ext cx="4205322" cy="3484752"/>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id="79" name="Google Shape;79;p13"/>
          <p:cNvPicPr preferRelativeResize="0"/>
          <p:nvPr/>
        </p:nvPicPr>
        <p:blipFill rotWithShape="1">
          <a:blip r:embed="rId3">
            <a:alphaModFix/>
          </a:blip>
          <a:srcRect b="0" l="0" r="0" t="0"/>
          <a:stretch/>
        </p:blipFill>
        <p:spPr>
          <a:xfrm>
            <a:off x="2620102" y="1915703"/>
            <a:ext cx="3573585" cy="3728958"/>
          </a:xfrm>
          <a:prstGeom prst="rect">
            <a:avLst/>
          </a:prstGeom>
          <a:noFill/>
          <a:ln>
            <a:noFill/>
          </a:ln>
        </p:spPr>
      </p:pic>
      <p:sp>
        <p:nvSpPr>
          <p:cNvPr id="80" name="Google Shape;80;p13"/>
          <p:cNvSpPr txBox="1"/>
          <p:nvPr/>
        </p:nvSpPr>
        <p:spPr>
          <a:xfrm>
            <a:off x="37119" y="193427"/>
            <a:ext cx="8739553"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4800">
                <a:solidFill>
                  <a:schemeClr val="dk1"/>
                </a:solidFill>
                <a:latin typeface="Calibri"/>
                <a:ea typeface="Calibri"/>
                <a:cs typeface="Calibri"/>
                <a:sym typeface="Calibri"/>
              </a:rPr>
              <a:t>Core Values of the Learning Environment</a:t>
            </a:r>
            <a:endParaRPr sz="4800">
              <a:solidFill>
                <a:schemeClr val="dk1"/>
              </a:solidFill>
              <a:latin typeface="Calibri"/>
              <a:ea typeface="Calibri"/>
              <a:cs typeface="Calibri"/>
              <a:sym typeface="Calibri"/>
            </a:endParaRPr>
          </a:p>
        </p:txBody>
      </p:sp>
      <p:sp>
        <p:nvSpPr>
          <p:cNvPr id="81" name="Google Shape;81;p13"/>
          <p:cNvSpPr txBox="1"/>
          <p:nvPr/>
        </p:nvSpPr>
        <p:spPr>
          <a:xfrm>
            <a:off x="1760413" y="1763087"/>
            <a:ext cx="7877907" cy="3416320"/>
          </a:xfrm>
          <a:prstGeom prst="rect">
            <a:avLst/>
          </a:prstGeom>
          <a:noFill/>
          <a:ln>
            <a:noFill/>
          </a:ln>
        </p:spPr>
        <p:txBody>
          <a:bodyPr anchorCtr="0" anchor="t" bIns="45700" lIns="91425" spcFirstLastPara="1" rIns="91425" wrap="square" tIns="45700">
            <a:noAutofit/>
          </a:bodyPr>
          <a:lstStyle/>
          <a:p>
            <a:pPr indent="-304800" lvl="0" marL="285750" marR="0" rtl="0" algn="l">
              <a:lnSpc>
                <a:spcPct val="150000"/>
              </a:lnSpc>
              <a:spcBef>
                <a:spcPts val="0"/>
              </a:spcBef>
              <a:spcAft>
                <a:spcPts val="0"/>
              </a:spcAft>
              <a:buClr>
                <a:schemeClr val="dk1"/>
              </a:buClr>
              <a:buSzPts val="4800"/>
              <a:buFont typeface="Arial"/>
              <a:buChar char="•"/>
            </a:pPr>
            <a:r>
              <a:rPr lang="en-US" sz="4800">
                <a:solidFill>
                  <a:schemeClr val="dk1"/>
                </a:solidFill>
                <a:latin typeface="Calibri"/>
                <a:ea typeface="Calibri"/>
                <a:cs typeface="Calibri"/>
                <a:sym typeface="Calibri"/>
              </a:rPr>
              <a:t>Student Centered</a:t>
            </a:r>
            <a:endParaRPr/>
          </a:p>
          <a:p>
            <a:pPr indent="-304800" lvl="0" marL="285750" marR="0" rtl="0" algn="l">
              <a:lnSpc>
                <a:spcPct val="150000"/>
              </a:lnSpc>
              <a:spcBef>
                <a:spcPts val="0"/>
              </a:spcBef>
              <a:spcAft>
                <a:spcPts val="0"/>
              </a:spcAft>
              <a:buClr>
                <a:schemeClr val="dk1"/>
              </a:buClr>
              <a:buSzPts val="4800"/>
              <a:buFont typeface="Arial"/>
              <a:buChar char="•"/>
            </a:pPr>
            <a:r>
              <a:rPr lang="en-US" sz="4800">
                <a:solidFill>
                  <a:schemeClr val="dk1"/>
                </a:solidFill>
                <a:latin typeface="Calibri"/>
                <a:ea typeface="Calibri"/>
                <a:cs typeface="Calibri"/>
                <a:sym typeface="Calibri"/>
              </a:rPr>
              <a:t>Experience Driven</a:t>
            </a:r>
            <a:endParaRPr/>
          </a:p>
          <a:p>
            <a:pPr indent="-304800" lvl="0" marL="285750" marR="0" rtl="0" algn="l">
              <a:lnSpc>
                <a:spcPct val="150000"/>
              </a:lnSpc>
              <a:spcBef>
                <a:spcPts val="0"/>
              </a:spcBef>
              <a:spcAft>
                <a:spcPts val="0"/>
              </a:spcAft>
              <a:buClr>
                <a:schemeClr val="dk1"/>
              </a:buClr>
              <a:buSzPts val="4800"/>
              <a:buFont typeface="Arial"/>
              <a:buChar char="•"/>
            </a:pPr>
            <a:r>
              <a:rPr lang="en-US" sz="4800">
                <a:solidFill>
                  <a:schemeClr val="dk1"/>
                </a:solidFill>
                <a:latin typeface="Calibri"/>
                <a:ea typeface="Calibri"/>
                <a:cs typeface="Calibri"/>
                <a:sym typeface="Calibri"/>
              </a:rPr>
              <a:t>Skill Focused</a:t>
            </a:r>
            <a:endParaRPr sz="4800">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79"/>
                                        </p:tgtEl>
                                      </p:cBhvr>
                                    </p:animEffect>
                                    <p:set>
                                      <p:cBhvr>
                                        <p:cTn dur="1" fill="hold">
                                          <p:stCondLst>
                                            <p:cond delay="500"/>
                                          </p:stCondLst>
                                        </p:cTn>
                                        <p:tgtEl>
                                          <p:spTgt spid="79"/>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81">
                                            <p:txEl>
                                              <p:pRg end="0" st="0"/>
                                            </p:txEl>
                                          </p:spTgt>
                                        </p:tgtEl>
                                        <p:attrNameLst>
                                          <p:attrName>style.visibility</p:attrName>
                                        </p:attrNameLst>
                                      </p:cBhvr>
                                      <p:to>
                                        <p:strVal val="visible"/>
                                      </p:to>
                                    </p:set>
                                    <p:animEffect filter="fade" transition="in">
                                      <p:cBhvr>
                                        <p:cTn dur="500"/>
                                        <p:tgtEl>
                                          <p:spTgt spid="81">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81">
                                            <p:txEl>
                                              <p:pRg end="1" st="1"/>
                                            </p:txEl>
                                          </p:spTgt>
                                        </p:tgtEl>
                                        <p:attrNameLst>
                                          <p:attrName>style.visibility</p:attrName>
                                        </p:attrNameLst>
                                      </p:cBhvr>
                                      <p:to>
                                        <p:strVal val="visible"/>
                                      </p:to>
                                    </p:set>
                                    <p:animEffect filter="fade" transition="in">
                                      <p:cBhvr>
                                        <p:cTn dur="500"/>
                                        <p:tgtEl>
                                          <p:spTgt spid="81">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81">
                                            <p:txEl>
                                              <p:pRg end="2" st="2"/>
                                            </p:txEl>
                                          </p:spTgt>
                                        </p:tgtEl>
                                        <p:attrNameLst>
                                          <p:attrName>style.visibility</p:attrName>
                                        </p:attrNameLst>
                                      </p:cBhvr>
                                      <p:to>
                                        <p:strVal val="visible"/>
                                      </p:to>
                                    </p:set>
                                    <p:animEffect filter="fade" transition="in">
                                      <p:cBhvr>
                                        <p:cTn dur="500"/>
                                        <p:tgtEl>
                                          <p:spTgt spid="81">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4"/>
          <p:cNvSpPr txBox="1"/>
          <p:nvPr/>
        </p:nvSpPr>
        <p:spPr>
          <a:xfrm>
            <a:off x="526943" y="2216258"/>
            <a:ext cx="8043620" cy="4401205"/>
          </a:xfrm>
          <a:prstGeom prst="rect">
            <a:avLst/>
          </a:prstGeom>
          <a:noFill/>
          <a:ln>
            <a:noFill/>
          </a:ln>
        </p:spPr>
        <p:txBody>
          <a:bodyPr anchorCtr="0" anchor="t" bIns="45700" lIns="91425" spcFirstLastPara="1" rIns="91425" wrap="square" tIns="45700">
            <a:noAutofit/>
          </a:bodyPr>
          <a:lstStyle/>
          <a:p>
            <a:pPr indent="-285750" lvl="0" marL="285750" marR="0" rtl="0" algn="l">
              <a:lnSpc>
                <a:spcPct val="200000"/>
              </a:lnSpc>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What are you doing when these concepts are present and working?</a:t>
            </a:r>
            <a:endParaRPr/>
          </a:p>
          <a:p>
            <a:pPr indent="-285750" lvl="0" marL="285750" marR="0" rtl="0" algn="l">
              <a:lnSpc>
                <a:spcPct val="200000"/>
              </a:lnSpc>
              <a:spcBef>
                <a:spcPts val="0"/>
              </a:spcBef>
              <a:spcAft>
                <a:spcPts val="0"/>
              </a:spcAft>
              <a:buClr>
                <a:schemeClr val="dk1"/>
              </a:buClr>
              <a:buSzPts val="2800"/>
              <a:buFont typeface="Arial"/>
              <a:buChar char="•"/>
            </a:pPr>
            <a:r>
              <a:rPr lang="en-US" sz="2800">
                <a:solidFill>
                  <a:schemeClr val="dk1"/>
                </a:solidFill>
                <a:latin typeface="Calibri"/>
                <a:ea typeface="Calibri"/>
                <a:cs typeface="Calibri"/>
                <a:sym typeface="Calibri"/>
              </a:rPr>
              <a:t>What are the simplest, observable and measurable forms of these traits?</a:t>
            </a:r>
            <a:endParaRPr/>
          </a:p>
          <a:p>
            <a:pPr indent="0" lvl="0" marL="0" marR="0" rtl="0" algn="l">
              <a:lnSpc>
                <a:spcPct val="200000"/>
              </a:lnSpc>
              <a:spcBef>
                <a:spcPts val="0"/>
              </a:spcBef>
              <a:spcAft>
                <a:spcPts val="0"/>
              </a:spcAft>
              <a:buNone/>
            </a:pPr>
            <a:r>
              <a:t/>
            </a:r>
            <a:endParaRPr sz="2800">
              <a:solidFill>
                <a:schemeClr val="dk1"/>
              </a:solidFill>
              <a:latin typeface="Calibri"/>
              <a:ea typeface="Calibri"/>
              <a:cs typeface="Calibri"/>
              <a:sym typeface="Calibri"/>
            </a:endParaRPr>
          </a:p>
        </p:txBody>
      </p:sp>
      <p:sp>
        <p:nvSpPr>
          <p:cNvPr id="88" name="Google Shape;88;p14"/>
          <p:cNvSpPr txBox="1"/>
          <p:nvPr/>
        </p:nvSpPr>
        <p:spPr>
          <a:xfrm>
            <a:off x="2237122" y="136467"/>
            <a:ext cx="4623262" cy="175432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3600" u="sng">
                <a:solidFill>
                  <a:schemeClr val="dk1"/>
                </a:solidFill>
                <a:latin typeface="Calibri"/>
                <a:ea typeface="Calibri"/>
                <a:cs typeface="Calibri"/>
                <a:sym typeface="Calibri"/>
              </a:rPr>
              <a:t>Student Centered</a:t>
            </a:r>
            <a:endParaRPr/>
          </a:p>
          <a:p>
            <a:pPr indent="0" lvl="0" marL="0" marR="0" rtl="0" algn="ctr">
              <a:spcBef>
                <a:spcPts val="0"/>
              </a:spcBef>
              <a:spcAft>
                <a:spcPts val="0"/>
              </a:spcAft>
              <a:buNone/>
            </a:pPr>
            <a:r>
              <a:rPr lang="en-US" sz="3600" u="sng">
                <a:solidFill>
                  <a:schemeClr val="dk1"/>
                </a:solidFill>
                <a:latin typeface="Calibri"/>
                <a:ea typeface="Calibri"/>
                <a:cs typeface="Calibri"/>
                <a:sym typeface="Calibri"/>
              </a:rPr>
              <a:t>Experience Driven</a:t>
            </a:r>
            <a:endParaRPr/>
          </a:p>
          <a:p>
            <a:pPr indent="0" lvl="0" marL="0" marR="0" rtl="0" algn="ctr">
              <a:spcBef>
                <a:spcPts val="0"/>
              </a:spcBef>
              <a:spcAft>
                <a:spcPts val="0"/>
              </a:spcAft>
              <a:buNone/>
            </a:pPr>
            <a:r>
              <a:rPr lang="en-US" sz="3600" u="sng">
                <a:solidFill>
                  <a:schemeClr val="dk1"/>
                </a:solidFill>
                <a:latin typeface="Calibri"/>
                <a:ea typeface="Calibri"/>
                <a:cs typeface="Calibri"/>
                <a:sym typeface="Calibri"/>
              </a:rPr>
              <a:t>Skill Focused</a:t>
            </a:r>
            <a:endParaRPr sz="3600" u="sng">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xEl>
                                              <p:pRg end="0" st="0"/>
                                            </p:txEl>
                                          </p:spTgt>
                                        </p:tgtEl>
                                        <p:attrNameLst>
                                          <p:attrName>style.visibility</p:attrName>
                                        </p:attrNameLst>
                                      </p:cBhvr>
                                      <p:to>
                                        <p:strVal val="visible"/>
                                      </p:to>
                                    </p:set>
                                    <p:animEffect filter="fade" transition="in">
                                      <p:cBhvr>
                                        <p:cTn dur="500"/>
                                        <p:tgtEl>
                                          <p:spTgt spid="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xEl>
                                              <p:pRg end="1" st="1"/>
                                            </p:txEl>
                                          </p:spTgt>
                                        </p:tgtEl>
                                        <p:attrNameLst>
                                          <p:attrName>style.visibility</p:attrName>
                                        </p:attrNameLst>
                                      </p:cBhvr>
                                      <p:to>
                                        <p:strVal val="visible"/>
                                      </p:to>
                                    </p:set>
                                    <p:animEffect filter="fade" transition="in">
                                      <p:cBhvr>
                                        <p:cTn dur="500"/>
                                        <p:tgtEl>
                                          <p:spTgt spid="8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7">
                                            <p:txEl>
                                              <p:pRg end="2" st="2"/>
                                            </p:txEl>
                                          </p:spTgt>
                                        </p:tgtEl>
                                        <p:attrNameLst>
                                          <p:attrName>style.visibility</p:attrName>
                                        </p:attrNameLst>
                                      </p:cBhvr>
                                      <p:to>
                                        <p:strVal val="visible"/>
                                      </p:to>
                                    </p:set>
                                    <p:animEffect filter="fade" transition="in">
                                      <p:cBhvr>
                                        <p:cTn dur="500"/>
                                        <p:tgtEl>
                                          <p:spTgt spid="8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15"/>
          <p:cNvPicPr preferRelativeResize="0"/>
          <p:nvPr/>
        </p:nvPicPr>
        <p:blipFill rotWithShape="1">
          <a:blip r:embed="rId3">
            <a:alphaModFix/>
          </a:blip>
          <a:srcRect b="0" l="0" r="0" t="0"/>
          <a:stretch/>
        </p:blipFill>
        <p:spPr>
          <a:xfrm>
            <a:off x="3037667" y="0"/>
            <a:ext cx="2995243" cy="2995243"/>
          </a:xfrm>
          <a:prstGeom prst="rect">
            <a:avLst/>
          </a:prstGeom>
          <a:noFill/>
          <a:ln>
            <a:noFill/>
          </a:ln>
          <a:effectLst>
            <a:reflection blurRad="0" dir="5400000" dist="50800" endA="0" endPos="65000" kx="0" rotWithShape="0" algn="bl" stA="0" stPos="0" sy="-100000" ky="0"/>
          </a:effectLst>
        </p:spPr>
      </p:pic>
      <p:sp>
        <p:nvSpPr>
          <p:cNvPr id="95" name="Google Shape;95;p15"/>
          <p:cNvSpPr txBox="1"/>
          <p:nvPr/>
        </p:nvSpPr>
        <p:spPr>
          <a:xfrm>
            <a:off x="1170594" y="3696345"/>
            <a:ext cx="6729387"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4000">
                <a:solidFill>
                  <a:schemeClr val="dk1"/>
                </a:solidFill>
                <a:latin typeface="Calibri"/>
                <a:ea typeface="Calibri"/>
                <a:cs typeface="Calibri"/>
                <a:sym typeface="Calibri"/>
              </a:rPr>
              <a:t>Identifying Teaching Fundamentals </a:t>
            </a:r>
            <a:endParaRPr sz="4000">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type="title"/>
          </p:nvPr>
        </p:nvSpPr>
        <p:spPr>
          <a:xfrm>
            <a:off x="0" y="1918493"/>
            <a:ext cx="9144000" cy="42545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US" sz="3600"/>
              <a:t>TO ACCESS MANUALS </a:t>
            </a:r>
            <a:endParaRPr/>
          </a:p>
        </p:txBody>
      </p:sp>
      <p:sp>
        <p:nvSpPr>
          <p:cNvPr id="101" name="Google Shape;101;p16"/>
          <p:cNvSpPr txBox="1"/>
          <p:nvPr>
            <p:ph idx="1" type="body"/>
          </p:nvPr>
        </p:nvSpPr>
        <p:spPr>
          <a:xfrm>
            <a:off x="1562100" y="1918493"/>
            <a:ext cx="6705600" cy="3597275"/>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rgbClr val="164A59"/>
              </a:buClr>
              <a:buSzPts val="3600"/>
              <a:buFont typeface="Calibri"/>
              <a:buNone/>
            </a:pPr>
            <a:r>
              <a:t/>
            </a:r>
            <a:endParaRPr sz="3600"/>
          </a:p>
          <a:p>
            <a:pPr indent="0" lvl="0" marL="0" rtl="0" algn="l">
              <a:lnSpc>
                <a:spcPct val="100000"/>
              </a:lnSpc>
              <a:spcBef>
                <a:spcPts val="720"/>
              </a:spcBef>
              <a:spcAft>
                <a:spcPts val="0"/>
              </a:spcAft>
              <a:buClr>
                <a:srgbClr val="164A59"/>
              </a:buClr>
              <a:buSzPts val="3600"/>
              <a:buFont typeface="Calibri"/>
              <a:buNone/>
            </a:pPr>
            <a:r>
              <a:rPr lang="en-US" sz="3600"/>
              <a:t>1. App store:  Search “Snow Pro Library”</a:t>
            </a:r>
            <a:endParaRPr/>
          </a:p>
          <a:p>
            <a:pPr indent="0" lvl="0" marL="0" rtl="0" algn="l">
              <a:lnSpc>
                <a:spcPct val="100000"/>
              </a:lnSpc>
              <a:spcBef>
                <a:spcPts val="720"/>
              </a:spcBef>
              <a:spcAft>
                <a:spcPts val="0"/>
              </a:spcAft>
              <a:buClr>
                <a:srgbClr val="164A59"/>
              </a:buClr>
              <a:buSzPts val="3600"/>
              <a:buFont typeface="Calibri"/>
              <a:buNone/>
            </a:pPr>
            <a:r>
              <a:rPr lang="en-US" sz="3600"/>
              <a:t>2. Click “member login” &amp; add: Username: USA</a:t>
            </a:r>
            <a:endParaRPr/>
          </a:p>
          <a:p>
            <a:pPr indent="0" lvl="1" marL="0" rtl="0" algn="l">
              <a:lnSpc>
                <a:spcPct val="100000"/>
              </a:lnSpc>
              <a:spcBef>
                <a:spcPts val="720"/>
              </a:spcBef>
              <a:spcAft>
                <a:spcPts val="0"/>
              </a:spcAft>
              <a:buClr>
                <a:srgbClr val="164A59"/>
              </a:buClr>
              <a:buSzPts val="3600"/>
              <a:buFont typeface="Calibri"/>
              <a:buNone/>
            </a:pPr>
            <a:r>
              <a:rPr lang="en-US" sz="3600"/>
              <a:t>	Password: Interski2015 </a:t>
            </a:r>
            <a:endParaRPr/>
          </a:p>
          <a:p>
            <a:pPr indent="0" lvl="0" marL="0" rtl="0" algn="l">
              <a:lnSpc>
                <a:spcPct val="100000"/>
              </a:lnSpc>
              <a:spcBef>
                <a:spcPts val="720"/>
              </a:spcBef>
              <a:spcAft>
                <a:spcPts val="0"/>
              </a:spcAft>
              <a:buClr>
                <a:srgbClr val="164A59"/>
              </a:buClr>
              <a:buSzPts val="3600"/>
              <a:buFont typeface="Calibri"/>
              <a:buNone/>
            </a:pPr>
            <a:r>
              <a:rPr lang="en-US" sz="3600"/>
              <a:t>3. Enjoy! </a:t>
            </a:r>
            <a:endParaRPr/>
          </a:p>
          <a:p>
            <a:pPr indent="0" lvl="0" marL="0" rtl="0" algn="l">
              <a:lnSpc>
                <a:spcPct val="100000"/>
              </a:lnSpc>
              <a:spcBef>
                <a:spcPts val="720"/>
              </a:spcBef>
              <a:spcAft>
                <a:spcPts val="0"/>
              </a:spcAft>
              <a:buClr>
                <a:srgbClr val="164A59"/>
              </a:buClr>
              <a:buSzPts val="3600"/>
              <a:buFont typeface="Calibri"/>
              <a:buNone/>
            </a:pPr>
            <a:r>
              <a:t/>
            </a:r>
            <a:endParaRPr sz="3600"/>
          </a:p>
          <a:p>
            <a:pPr indent="0" lvl="0" marL="0" rtl="0" algn="l">
              <a:lnSpc>
                <a:spcPct val="100000"/>
              </a:lnSpc>
              <a:spcBef>
                <a:spcPts val="720"/>
              </a:spcBef>
              <a:spcAft>
                <a:spcPts val="0"/>
              </a:spcAft>
              <a:buClr>
                <a:srgbClr val="164A59"/>
              </a:buClr>
              <a:buSzPts val="3600"/>
              <a:buFont typeface="Calibri"/>
              <a:buNone/>
            </a:pPr>
            <a:r>
              <a:t/>
            </a:r>
            <a:endParaRPr sz="3600">
              <a:latin typeface="Calibri"/>
              <a:ea typeface="Calibri"/>
              <a:cs typeface="Calibri"/>
              <a:sym typeface="Calibri"/>
            </a:endParaRPr>
          </a:p>
        </p:txBody>
      </p:sp>
      <p:pic>
        <p:nvPicPr>
          <p:cNvPr id="102" name="Google Shape;102;p16"/>
          <p:cNvPicPr preferRelativeResize="0"/>
          <p:nvPr/>
        </p:nvPicPr>
        <p:blipFill rotWithShape="1">
          <a:blip r:embed="rId3">
            <a:alphaModFix/>
          </a:blip>
          <a:srcRect b="0" l="0" r="0" t="0"/>
          <a:stretch/>
        </p:blipFill>
        <p:spPr>
          <a:xfrm>
            <a:off x="2895600" y="36513"/>
            <a:ext cx="3124200" cy="1697037"/>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PSIA-357 Powerpoint Template_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