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4" r:id="rId2"/>
    <p:sldId id="270" r:id="rId3"/>
    <p:sldId id="271" r:id="rId4"/>
    <p:sldId id="318" r:id="rId5"/>
    <p:sldId id="308" r:id="rId6"/>
    <p:sldId id="310" r:id="rId7"/>
    <p:sldId id="288" r:id="rId8"/>
    <p:sldId id="332" r:id="rId9"/>
    <p:sldId id="276" r:id="rId10"/>
    <p:sldId id="307" r:id="rId11"/>
    <p:sldId id="328" r:id="rId12"/>
    <p:sldId id="333" r:id="rId13"/>
    <p:sldId id="313" r:id="rId14"/>
    <p:sldId id="317" r:id="rId15"/>
    <p:sldId id="274" r:id="rId16"/>
    <p:sldId id="331" r:id="rId17"/>
    <p:sldId id="306" r:id="rId18"/>
    <p:sldId id="316" r:id="rId19"/>
    <p:sldId id="334" r:id="rId20"/>
    <p:sldId id="329" r:id="rId21"/>
    <p:sldId id="272" r:id="rId22"/>
    <p:sldId id="324" r:id="rId23"/>
    <p:sldId id="325" r:id="rId24"/>
    <p:sldId id="281" r:id="rId25"/>
    <p:sldId id="315" r:id="rId26"/>
    <p:sldId id="293" r:id="rId27"/>
    <p:sldId id="278" r:id="rId28"/>
    <p:sldId id="327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72" d="100"/>
          <a:sy n="72" d="100"/>
        </p:scale>
        <p:origin x="-275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150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411E8-97CF-426E-A5DB-5D7E330699C2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D0449-0AF4-4980-BE3E-F93D0F302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21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BF602-1E02-49DF-8E10-3C85096870EE}" type="datetimeFigureOut">
              <a:rPr lang="en-US" smtClean="0"/>
              <a:t>10/31/2013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3F39C-8B97-4742-A53F-84164FF2FA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2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CD84-4FF2-4D9B-A3C8-12DD8E1F73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CD84-4FF2-4D9B-A3C8-12DD8E1F73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0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Fear and Thrill-Factors at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CD84-4FF2-4D9B-A3C8-12DD8E1F73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92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3F39C-8B97-4742-A53F-84164FF2FA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9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    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CD84-4FF2-4D9B-A3C8-12DD8E1F73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03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CD84-4FF2-4D9B-A3C8-12DD8E1F73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9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CD84-4FF2-4D9B-A3C8-12DD8E1F73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1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70C1-8CF9-4776-9307-CBE15A4E49B5}" type="datetime1">
              <a:rPr lang="en-US" smtClean="0"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8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E98B-0122-4BE4-8ED7-F08F5AE2B1BE}" type="datetime1">
              <a:rPr lang="en-US" smtClean="0"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3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E04A-3600-4F89-9381-002549DB5982}" type="datetime1">
              <a:rPr lang="en-US" smtClean="0"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8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84A3-4AE6-4BA3-9617-25AF087F5CE1}" type="datetime1">
              <a:rPr lang="en-US" smtClean="0"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2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00A7-1D16-4168-A6D0-76C4529639CB}" type="datetime1">
              <a:rPr lang="en-US" smtClean="0"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8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4E11-A2B3-42B2-9990-20F2052467C5}" type="datetime1">
              <a:rPr lang="en-US" smtClean="0"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2FE9-F7FE-4C8A-BA61-CE026D832392}" type="datetime1">
              <a:rPr lang="en-US" smtClean="0"/>
              <a:t>10/31/2013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5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F4A8-41C7-4866-9D8B-2D34E0B76DDA}" type="datetime1">
              <a:rPr lang="en-US" smtClean="0"/>
              <a:t>10/31/2013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3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EA42-1836-4FA4-AF57-9351E2EC2EA9}" type="datetime1">
              <a:rPr lang="en-US" smtClean="0"/>
              <a:t>10/31/2013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6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2970-55CA-46F8-9940-8F664E64958C}" type="datetime1">
              <a:rPr lang="en-US" smtClean="0"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2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E40E-17F5-4093-BFF6-BD79B42D98F2}" type="datetime1">
              <a:rPr lang="en-US" smtClean="0"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6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0898A-17E1-46EC-84C4-3AB6D16A006E}" type="datetime1">
              <a:rPr lang="en-US" smtClean="0"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0EDF9-B53B-43F4-8B10-983B6D8B7C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0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source=images&amp;cd=&amp;cad=rja&amp;docid=WHEph0QX7V_ZvM&amp;tbnid=70pFxBz9uSQOVM:&amp;ved=0CAgQjRwwAA&amp;url=http://billleckie.com/fame-vs-faithfulness/&amp;ei=SHVxUoPfFY7qkAf4jYCgAg&amp;psig=AFQjCNHD7i2vZ0WsavkJQ-e0nsJKfvD9_A&amp;ust=138325370443353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     </a:t>
            </a:r>
            <a:r>
              <a:rPr lang="en-US" sz="5400" dirty="0" smtClean="0">
                <a:solidFill>
                  <a:srgbClr val="FFFF00"/>
                </a:solidFill>
              </a:rPr>
              <a:t>A Profession in Transition</a:t>
            </a:r>
            <a:r>
              <a:rPr lang="en-US" sz="2400" dirty="0" smtClean="0">
                <a:solidFill>
                  <a:srgbClr val="FFFF00"/>
                </a:solidFill>
              </a:rPr>
              <a:t>                                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		</a:t>
            </a:r>
            <a:r>
              <a:rPr lang="en-US" sz="2400" smtClean="0">
                <a:solidFill>
                  <a:srgbClr val="FFFF00"/>
                </a:solidFill>
              </a:rPr>
              <a:t>	       Horst </a:t>
            </a:r>
            <a:r>
              <a:rPr lang="en-US" sz="2400" dirty="0" smtClean="0">
                <a:solidFill>
                  <a:srgbClr val="FFFF00"/>
                </a:solidFill>
              </a:rPr>
              <a:t>Abraham 2013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9050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    </a:t>
            </a:r>
            <a:r>
              <a:rPr lang="en-US" sz="2800" b="1" dirty="0" smtClean="0">
                <a:solidFill>
                  <a:srgbClr val="C00000"/>
                </a:solidFill>
              </a:rPr>
              <a:t>2013 RM-Fall Fandango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rmef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39"/>
            <a:ext cx="2286000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33019"/>
            <a:ext cx="8229600" cy="45719"/>
          </a:xfrm>
        </p:spPr>
        <p:txBody>
          <a:bodyPr>
            <a:normAutofit fontScale="90000"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Closed Skills:  </a:t>
            </a:r>
            <a:r>
              <a:rPr lang="en-US" sz="2400" dirty="0" smtClean="0"/>
              <a:t>Few if any variables - stable environment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                        * </a:t>
            </a:r>
            <a:r>
              <a:rPr lang="en-US" sz="2400" dirty="0" smtClean="0"/>
              <a:t>Repetition / Sameness / Efficiency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*  Training (education)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</a:t>
            </a:r>
            <a:endParaRPr lang="en-US" sz="2400" dirty="0"/>
          </a:p>
          <a:p>
            <a:pPr marL="0" indent="0">
              <a:buNone/>
            </a:pPr>
            <a:r>
              <a:rPr lang="en-US" sz="2800" b="1" dirty="0" smtClean="0"/>
              <a:t>Open Skills: </a:t>
            </a:r>
            <a:r>
              <a:rPr lang="en-US" sz="2800" dirty="0" smtClean="0"/>
              <a:t> </a:t>
            </a:r>
            <a:r>
              <a:rPr lang="en-US" sz="2400" dirty="0" smtClean="0"/>
              <a:t>Many and continuous variables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Changing environment requires (continuous) adaptation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Perceptual skill development is key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Concept of ‘Limited Capacity’ applies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Collaborative dialogue is an integral part of the methodology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Some of the most important learning cannot be taught</a:t>
            </a:r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17621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Owner\AppData\Local\Microsoft\Windows\Temporary Internet Files\Content.IE5\WZXGUSHX\MC9002857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2146"/>
            <a:ext cx="1320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wner\AppData\Local\Microsoft\Windows\Temporary Internet Files\Content.IE5\ZB8C9QE5\MC9003328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59" y="1003509"/>
            <a:ext cx="1397794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76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H. Abraham - All rights reserved</a:t>
            </a:r>
            <a:endParaRPr lang="en-US" dirty="0"/>
          </a:p>
        </p:txBody>
      </p:sp>
      <p:pic>
        <p:nvPicPr>
          <p:cNvPr id="2050" name="Picture 2" descr="C:\Users\Owner\AppData\Local\Microsoft\Windows\Temporary Internet Files\Content.IE5\WZXGUSHX\MM900297003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09" y="5105400"/>
            <a:ext cx="14287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3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en-US" smtClean="0"/>
          </a:p>
        </p:txBody>
      </p:sp>
      <p:pic>
        <p:nvPicPr>
          <p:cNvPr id="6148" name="Picture 4" descr="extreme-ski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73914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People </a:t>
            </a:r>
            <a:r>
              <a:rPr lang="en-US" altLang="en-US" sz="3200" b="1" dirty="0">
                <a:solidFill>
                  <a:schemeClr val="bg1"/>
                </a:solidFill>
              </a:rPr>
              <a:t>Generally Remember…..</a:t>
            </a: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3200" i="1" dirty="0">
                <a:solidFill>
                  <a:schemeClr val="bg1"/>
                </a:solidFill>
              </a:rPr>
              <a:t/>
            </a:r>
            <a:br>
              <a:rPr lang="en-US" altLang="en-US" sz="3200" i="1" dirty="0">
                <a:solidFill>
                  <a:schemeClr val="bg1"/>
                </a:solidFill>
              </a:rPr>
            </a:br>
            <a:r>
              <a:rPr lang="en-US" altLang="en-US" sz="3200" b="1" dirty="0">
                <a:solidFill>
                  <a:schemeClr val="bg1"/>
                </a:solidFill>
              </a:rPr>
              <a:t>10% of what they READ</a:t>
            </a: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3200" b="1" dirty="0">
                <a:solidFill>
                  <a:schemeClr val="bg1"/>
                </a:solidFill>
              </a:rPr>
              <a:t>20% of what they HEAR</a:t>
            </a: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3200" b="1" dirty="0">
                <a:solidFill>
                  <a:schemeClr val="bg1"/>
                </a:solidFill>
              </a:rPr>
              <a:t>30% of what they SEE</a:t>
            </a: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3200" b="1" dirty="0">
                <a:solidFill>
                  <a:schemeClr val="bg1"/>
                </a:solidFill>
              </a:rPr>
              <a:t>50% of what they SEE and HEAR</a:t>
            </a: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3200" b="1" dirty="0">
                <a:solidFill>
                  <a:srgbClr val="FFFF00"/>
                </a:solidFill>
              </a:rPr>
              <a:t>70% of what they SAY or WRITE</a:t>
            </a:r>
            <a:br>
              <a:rPr lang="en-US" altLang="en-US" sz="3200" b="1" dirty="0">
                <a:solidFill>
                  <a:srgbClr val="FFFF00"/>
                </a:solidFill>
              </a:rPr>
            </a:br>
            <a:r>
              <a:rPr lang="en-US" altLang="en-US" sz="3200" b="1" dirty="0">
                <a:solidFill>
                  <a:srgbClr val="FFFF00"/>
                </a:solidFill>
              </a:rPr>
              <a:t>90% of what they DO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!</a:t>
            </a:r>
          </a:p>
          <a:p>
            <a:pPr eaLnBrk="1" hangingPunct="1"/>
            <a:endParaRPr lang="en-US" altLang="en-US" sz="20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FF00"/>
                </a:solidFill>
              </a:rPr>
              <a:t>Exercise: </a:t>
            </a:r>
          </a:p>
          <a:p>
            <a:pPr eaLnBrk="1" hangingPunct="1"/>
            <a:r>
              <a:rPr lang="en-US" altLang="en-US" sz="2000" b="1" dirty="0" smtClean="0">
                <a:solidFill>
                  <a:srgbClr val="FFFF00"/>
                </a:solidFill>
              </a:rPr>
              <a:t>What are the instructional implications of the above? 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3246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H. Abraham  - All rights reserved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252"/>
            <a:ext cx="8229600" cy="90114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Learning Pyramid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What we remember after two weeks     Engagement with what we have learned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                                 Reading</a:t>
            </a:r>
          </a:p>
          <a:p>
            <a:pPr marL="0" indent="0">
              <a:buNone/>
            </a:pPr>
            <a:r>
              <a:rPr lang="en-US" sz="1800" b="1" dirty="0" smtClean="0"/>
              <a:t>                                 Listening</a:t>
            </a: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      Speaking</a:t>
            </a:r>
          </a:p>
          <a:p>
            <a:pPr marL="0" indent="0">
              <a:buNone/>
            </a:pPr>
            <a:r>
              <a:rPr lang="en-US" sz="1800" b="1" dirty="0" smtClean="0"/>
              <a:t>      Thinking out loud                                70%                                </a:t>
            </a:r>
          </a:p>
          <a:p>
            <a:pPr marL="0" indent="0">
              <a:buNone/>
            </a:pPr>
            <a:r>
              <a:rPr lang="en-US" sz="1800" b="1" dirty="0" smtClean="0"/>
              <a:t>      Discussing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Saying &amp; Doing</a:t>
            </a:r>
          </a:p>
          <a:p>
            <a:pPr marL="0" indent="0">
              <a:buNone/>
            </a:pPr>
            <a:r>
              <a:rPr lang="en-US" sz="1800" b="1" dirty="0" smtClean="0"/>
              <a:t>Teaching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dirty="0" smtClean="0"/>
              <a:t>H. Abraham  -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1772478" y="1295400"/>
            <a:ext cx="5486400" cy="4495800"/>
          </a:xfrm>
          <a:prstGeom prst="triangle">
            <a:avLst>
              <a:gd name="adj" fmla="val 4899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3616187"/>
            <a:ext cx="3962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57900" y="1842052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Passive Learning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4267199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Active Learning</a:t>
            </a:r>
            <a:endParaRPr lang="en-US" sz="28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72478" y="4744253"/>
            <a:ext cx="531412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4800" y="409492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70 %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5105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90 %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971800" y="2305853"/>
            <a:ext cx="2743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0600" y="259824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Seeing &amp; Hearing</a:t>
            </a:r>
          </a:p>
          <a:p>
            <a:r>
              <a:rPr lang="en-US" b="1" dirty="0" smtClean="0"/>
              <a:t>Listening &amp; watching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278290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50%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34678" y="1600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10%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20%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5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Three Worlds of the Learner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                   </a:t>
            </a: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Feedback                                  Feedback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2057400"/>
            <a:ext cx="2362200" cy="289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Outside World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Expectations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2057400"/>
            <a:ext cx="2590800" cy="2895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Inside World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Perceiving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Knowing/Processing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Sense making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352800" y="1676400"/>
            <a:ext cx="2209800" cy="403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Sensory 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I 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I Hear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I Feel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10400" y="4953000"/>
            <a:ext cx="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66900" y="5867400"/>
            <a:ext cx="51435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66900" y="4953000"/>
            <a:ext cx="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038600" y="4953000"/>
            <a:ext cx="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-304800" y="6492875"/>
            <a:ext cx="2895600" cy="365125"/>
          </a:xfrm>
        </p:spPr>
        <p:txBody>
          <a:bodyPr/>
          <a:lstStyle/>
          <a:p>
            <a:r>
              <a:rPr lang="en-US" dirty="0" smtClean="0"/>
              <a:t>H. Abraham 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7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700"/>
            <a:ext cx="84582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Hierarchical Model</a:t>
            </a:r>
            <a:br>
              <a:rPr lang="en-US" sz="3600" b="1" dirty="0" smtClean="0"/>
            </a:br>
            <a:r>
              <a:rPr lang="en-US" sz="3600" b="1" dirty="0" smtClean="0"/>
              <a:t>A</a:t>
            </a:r>
            <a:r>
              <a:rPr lang="en-US" sz="2400" b="1" dirty="0" smtClean="0"/>
              <a:t> </a:t>
            </a:r>
            <a:r>
              <a:rPr lang="en-US" sz="3200" b="1" dirty="0" smtClean="0"/>
              <a:t>prescription for ‘passive learning</a:t>
            </a:r>
            <a:r>
              <a:rPr lang="en-US" sz="3200" dirty="0" smtClean="0"/>
              <a:t>’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---------------------------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</a:t>
            </a:r>
            <a:r>
              <a:rPr lang="en-US" dirty="0" smtClean="0"/>
              <a:t>   </a:t>
            </a:r>
            <a:r>
              <a:rPr lang="en-US" sz="4300" b="1" dirty="0" smtClean="0"/>
              <a:t>Expert</a:t>
            </a:r>
          </a:p>
          <a:p>
            <a:pPr marL="0" indent="0">
              <a:buNone/>
            </a:pPr>
            <a:r>
              <a:rPr lang="en-US" sz="4400" dirty="0" smtClean="0"/>
              <a:t>                </a:t>
            </a:r>
            <a:r>
              <a:rPr lang="en-US" dirty="0" smtClean="0"/>
              <a:t>------------------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</a:t>
            </a:r>
            <a:r>
              <a:rPr lang="en-US" sz="4800" b="1" dirty="0" smtClean="0">
                <a:solidFill>
                  <a:srgbClr val="00B050"/>
                </a:solidFill>
              </a:rPr>
              <a:t>Student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1790700"/>
            <a:ext cx="30480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Riding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4400" y="2209800"/>
            <a:ext cx="1219200" cy="2590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81600" y="2286000"/>
            <a:ext cx="990600" cy="2514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29000" y="2743200"/>
            <a:ext cx="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86200" y="2759765"/>
            <a:ext cx="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19600" y="2759765"/>
            <a:ext cx="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37722" y="4710403"/>
            <a:ext cx="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76900" y="3627038"/>
            <a:ext cx="3162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By doing that, the  discovery opportunity is ‘stolen’ from the learner, leaving the student in a ‘passive learning’ mode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4296" y="1659404"/>
            <a:ext cx="2464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‘truth’ is studied, reduced and objectified by the instructor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48000" y="2743200"/>
            <a:ext cx="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43600" y="505330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381000" y="6492875"/>
            <a:ext cx="2895600" cy="365125"/>
          </a:xfrm>
        </p:spPr>
        <p:txBody>
          <a:bodyPr/>
          <a:lstStyle/>
          <a:p>
            <a:r>
              <a:rPr lang="en-US" dirty="0" smtClean="0"/>
              <a:t>H. Abraham 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219200"/>
          </a:xfrm>
          <a:noFill/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Learning Dichotomy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763000" cy="5013960"/>
          </a:xfrm>
        </p:spPr>
        <p:txBody>
          <a:bodyPr>
            <a:normAutofit fontScale="25000" lnSpcReduction="20000"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</a:t>
            </a:r>
          </a:p>
          <a:p>
            <a:pPr marL="0" indent="0">
              <a:buNone/>
            </a:pPr>
            <a:r>
              <a:rPr lang="en-US" sz="2400" b="1" dirty="0" smtClean="0"/>
              <a:t>  </a:t>
            </a:r>
          </a:p>
          <a:p>
            <a:pPr marL="0" indent="0">
              <a:buNone/>
            </a:pPr>
            <a:r>
              <a:rPr lang="en-US" sz="9600" b="1" i="1" dirty="0" smtClean="0"/>
              <a:t>         </a:t>
            </a:r>
            <a:r>
              <a:rPr lang="en-US" sz="11200" b="1" dirty="0" smtClean="0"/>
              <a:t>Technique</a:t>
            </a:r>
            <a:r>
              <a:rPr lang="en-US" sz="11200" b="1" i="1" dirty="0" smtClean="0"/>
              <a:t> </a:t>
            </a:r>
            <a:r>
              <a:rPr lang="en-US" sz="11200" b="1" dirty="0" smtClean="0"/>
              <a:t>focused learning </a:t>
            </a:r>
            <a:r>
              <a:rPr lang="en-US" sz="9600" b="1" dirty="0" smtClean="0"/>
              <a:t>                                                            </a:t>
            </a:r>
          </a:p>
          <a:p>
            <a:pPr marL="0" indent="0">
              <a:buNone/>
            </a:pPr>
            <a:r>
              <a:rPr lang="en-US" sz="4500" b="1" dirty="0"/>
              <a:t> </a:t>
            </a:r>
            <a:r>
              <a:rPr lang="en-US" sz="4500" b="1" dirty="0" smtClean="0"/>
              <a:t>     </a:t>
            </a: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2200" b="1" dirty="0" smtClean="0"/>
          </a:p>
          <a:p>
            <a:endParaRPr lang="en-US" sz="2900" b="1" dirty="0" smtClean="0"/>
          </a:p>
          <a:p>
            <a:endParaRPr lang="en-US" sz="4500" b="1" dirty="0" smtClean="0"/>
          </a:p>
          <a:p>
            <a:endParaRPr lang="en-US" sz="4500" b="1" dirty="0" smtClean="0"/>
          </a:p>
          <a:p>
            <a:endParaRPr lang="en-US" sz="9600" b="1" dirty="0" smtClean="0"/>
          </a:p>
          <a:p>
            <a:r>
              <a:rPr lang="en-US" sz="11200" b="1" dirty="0" smtClean="0"/>
              <a:t>Narrow performance boundaries generate </a:t>
            </a:r>
          </a:p>
          <a:p>
            <a:pPr marL="0" indent="0">
              <a:buNone/>
            </a:pPr>
            <a:r>
              <a:rPr lang="en-US" sz="11200" b="1" dirty="0"/>
              <a:t> </a:t>
            </a:r>
            <a:r>
              <a:rPr lang="en-US" sz="11200" b="1" dirty="0" smtClean="0"/>
              <a:t>   performance anxiety </a:t>
            </a:r>
          </a:p>
          <a:p>
            <a:r>
              <a:rPr lang="en-US" sz="11200" b="1" dirty="0" smtClean="0"/>
              <a:t>Errors &amp; fear of errors trigger the ‘Cortisol Effect’</a:t>
            </a:r>
          </a:p>
          <a:p>
            <a:r>
              <a:rPr lang="en-US" sz="11200" b="1" dirty="0" smtClean="0"/>
              <a:t>‘Selective Attention’ creates competing priorities – task /awareness of what is happening - Selective Attention</a:t>
            </a:r>
          </a:p>
          <a:p>
            <a:r>
              <a:rPr lang="en-US" sz="11200" b="1" dirty="0" smtClean="0"/>
              <a:t>One skill @ time (!?) - </a:t>
            </a:r>
          </a:p>
          <a:p>
            <a:endParaRPr lang="en-US" sz="4500" b="1" dirty="0" smtClean="0"/>
          </a:p>
          <a:p>
            <a:pPr marL="0" indent="0">
              <a:buNone/>
            </a:pPr>
            <a:endParaRPr lang="en-US" sz="4500" b="1" dirty="0" smtClean="0"/>
          </a:p>
          <a:p>
            <a:pPr marL="0" indent="0">
              <a:buNone/>
            </a:pPr>
            <a:r>
              <a:rPr lang="en-US" sz="4500" b="1" dirty="0" smtClean="0"/>
              <a:t> </a:t>
            </a:r>
          </a:p>
          <a:p>
            <a:endParaRPr lang="en-US" sz="4500" b="1" dirty="0" smtClean="0"/>
          </a:p>
          <a:p>
            <a:pPr marL="0" indent="0">
              <a:buNone/>
            </a:pPr>
            <a:endParaRPr lang="en-US" sz="4500" b="1" dirty="0"/>
          </a:p>
          <a:p>
            <a:endParaRPr lang="en-US" sz="4500" b="1" dirty="0" smtClean="0"/>
          </a:p>
          <a:p>
            <a:pPr marL="137160" indent="0">
              <a:buNone/>
            </a:pPr>
            <a:endParaRPr lang="en-US" sz="4500" b="1" dirty="0" smtClean="0"/>
          </a:p>
          <a:p>
            <a:pPr marL="137160" indent="0"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’</a:t>
            </a:r>
            <a:endParaRPr lang="en-US" sz="2400" i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2400" b="1" dirty="0" smtClean="0"/>
              <a:t>    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82929" y="1143000"/>
            <a:ext cx="1647497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191000" y="2198867"/>
            <a:ext cx="1539426" cy="5647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1855"/>
            <a:ext cx="632436" cy="3771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54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Active-Learning- Alternative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2" descr="C:\Users\Owner\AppData\Local\Microsoft\Windows\Temporary Internet Files\Content.IE5\T51QY48U\MC90007862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22446"/>
            <a:ext cx="990600" cy="39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3113897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291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Soft focus on ‘task’</a:t>
            </a:r>
          </a:p>
          <a:p>
            <a:pPr marL="42291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Emphasis on play &amp; experimentation = productive energy</a:t>
            </a:r>
          </a:p>
          <a:p>
            <a:pPr marL="42291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Increased risk taking</a:t>
            </a:r>
          </a:p>
          <a:p>
            <a:pPr marL="42291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Increased ownership </a:t>
            </a:r>
          </a:p>
          <a:p>
            <a:pPr marL="42291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Generates FLOW</a:t>
            </a:r>
          </a:p>
          <a:p>
            <a:pPr marL="42291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Self generated insight and BFOs generate ‘learning addiction’ 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 rot="20397970">
            <a:off x="4700226" y="1221134"/>
            <a:ext cx="2165401" cy="1718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33613">
            <a:off x="4676681" y="2751946"/>
            <a:ext cx="2217676" cy="1398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75" y="586409"/>
            <a:ext cx="1385148" cy="13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84573" y="1909727"/>
            <a:ext cx="34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Play and Experimentation</a:t>
            </a:r>
            <a:endParaRPr lang="en-US" sz="2400" b="1" dirty="0"/>
          </a:p>
        </p:txBody>
      </p:sp>
      <p:pic>
        <p:nvPicPr>
          <p:cNvPr id="11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19243"/>
            <a:ext cx="1738274" cy="104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41" y="1500495"/>
            <a:ext cx="1738274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dirty="0" smtClean="0"/>
              <a:t>H. Abraham 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1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Building the ‘Learning Community’</a:t>
            </a:r>
            <a:br>
              <a:rPr lang="en-US" sz="3200" b="1" dirty="0" smtClean="0"/>
            </a:br>
            <a:r>
              <a:rPr lang="en-US" sz="2700" b="1" dirty="0" smtClean="0"/>
              <a:t>Task-Community</a:t>
            </a:r>
            <a:r>
              <a:rPr lang="en-US" sz="2400" b="1" dirty="0">
                <a:solidFill>
                  <a:srgbClr val="C00000"/>
                </a:solidFill>
              </a:rPr>
              <a:t>-</a:t>
            </a:r>
            <a:r>
              <a:rPr lang="en-US" sz="2700" b="1" dirty="0" smtClean="0"/>
              <a:t>Support</a:t>
            </a:r>
            <a:endParaRPr lang="en-US" sz="2700" b="1" dirty="0"/>
          </a:p>
        </p:txBody>
      </p:sp>
      <p:sp>
        <p:nvSpPr>
          <p:cNvPr id="4" name="Oval 3"/>
          <p:cNvSpPr/>
          <p:nvPr/>
        </p:nvSpPr>
        <p:spPr>
          <a:xfrm>
            <a:off x="3695700" y="2907530"/>
            <a:ext cx="1752600" cy="152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EVENT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00200" y="1562100"/>
            <a:ext cx="1447800" cy="1295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Experience</a:t>
            </a:r>
            <a:r>
              <a:rPr lang="en-US" sz="1200" b="1" dirty="0" smtClean="0">
                <a:solidFill>
                  <a:srgbClr val="0070C0"/>
                </a:solidFill>
              </a:rPr>
              <a:t> 1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48099" y="952500"/>
            <a:ext cx="1491315" cy="1143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Experience</a:t>
            </a:r>
            <a:r>
              <a:rPr lang="en-US" sz="1200" b="1" dirty="0" smtClean="0">
                <a:solidFill>
                  <a:srgbClr val="0070C0"/>
                </a:solidFill>
              </a:rPr>
              <a:t> 2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1562100"/>
            <a:ext cx="1447800" cy="1295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Experience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 3</a:t>
            </a:r>
          </a:p>
          <a:p>
            <a:pPr algn="ctr"/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96000" y="4085525"/>
            <a:ext cx="1447800" cy="1295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Experience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 4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600200" y="4136254"/>
            <a:ext cx="1435100" cy="1219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Experience</a:t>
            </a:r>
            <a:r>
              <a:rPr lang="en-US" sz="1200" b="1" dirty="0" smtClean="0">
                <a:solidFill>
                  <a:srgbClr val="0070C0"/>
                </a:solidFill>
              </a:rPr>
              <a:t> 6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24300" y="5180059"/>
            <a:ext cx="1415115" cy="129694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Experience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5</a:t>
            </a:r>
            <a:endParaRPr lang="en-US" sz="1200" b="1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43738" y="2561372"/>
            <a:ext cx="904362" cy="6923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" idx="0"/>
          </p:cNvCxnSpPr>
          <p:nvPr/>
        </p:nvCxnSpPr>
        <p:spPr>
          <a:xfrm>
            <a:off x="4572000" y="2095500"/>
            <a:ext cx="0" cy="8120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 flipH="1">
            <a:off x="5339415" y="2667793"/>
            <a:ext cx="968610" cy="6850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31284" y="4019739"/>
            <a:ext cx="832246" cy="4355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4"/>
            <a:endCxn id="11" idx="0"/>
          </p:cNvCxnSpPr>
          <p:nvPr/>
        </p:nvCxnSpPr>
        <p:spPr>
          <a:xfrm>
            <a:off x="4572000" y="4431530"/>
            <a:ext cx="59858" cy="7485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39415" y="4038600"/>
            <a:ext cx="832785" cy="4166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4"/>
            <a:endCxn id="10" idx="0"/>
          </p:cNvCxnSpPr>
          <p:nvPr/>
        </p:nvCxnSpPr>
        <p:spPr>
          <a:xfrm flipH="1">
            <a:off x="2317750" y="2857500"/>
            <a:ext cx="6350" cy="12787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035300" y="1676400"/>
            <a:ext cx="8128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39415" y="1681609"/>
            <a:ext cx="756585" cy="2465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4"/>
            <a:endCxn id="9" idx="0"/>
          </p:cNvCxnSpPr>
          <p:nvPr/>
        </p:nvCxnSpPr>
        <p:spPr>
          <a:xfrm>
            <a:off x="6819900" y="2857500"/>
            <a:ext cx="0" cy="12280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971800" y="5039588"/>
            <a:ext cx="980562" cy="5230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339414" y="5039588"/>
            <a:ext cx="832786" cy="5230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6"/>
            <a:endCxn id="9" idx="2"/>
          </p:cNvCxnSpPr>
          <p:nvPr/>
        </p:nvCxnSpPr>
        <p:spPr>
          <a:xfrm flipV="1">
            <a:off x="3035300" y="4733225"/>
            <a:ext cx="3060700" cy="126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041650" y="2286000"/>
            <a:ext cx="304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3"/>
          </p:cNvCxnSpPr>
          <p:nvPr/>
        </p:nvCxnSpPr>
        <p:spPr>
          <a:xfrm flipH="1">
            <a:off x="2701855" y="1928112"/>
            <a:ext cx="1364642" cy="23069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1" idx="7"/>
          </p:cNvCxnSpPr>
          <p:nvPr/>
        </p:nvCxnSpPr>
        <p:spPr>
          <a:xfrm flipV="1">
            <a:off x="5132176" y="2784557"/>
            <a:ext cx="1421024" cy="25854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7" idx="5"/>
          </p:cNvCxnSpPr>
          <p:nvPr/>
        </p:nvCxnSpPr>
        <p:spPr>
          <a:xfrm flipH="1" flipV="1">
            <a:off x="5121016" y="1928112"/>
            <a:ext cx="1279786" cy="22856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701854" y="2784557"/>
            <a:ext cx="1479692" cy="25284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329" y="1034847"/>
            <a:ext cx="19480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TASK</a:t>
            </a:r>
            <a:r>
              <a:rPr lang="en-US" sz="1600" b="1" dirty="0" smtClean="0">
                <a:solidFill>
                  <a:srgbClr val="C00000"/>
                </a:solidFill>
              </a:rPr>
              <a:t> drives learning Challenge motivates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65" y="1847996"/>
            <a:ext cx="182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C00000"/>
                </a:solidFill>
              </a:rPr>
              <a:t>Community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When hierarchy  gets out of the way, collective IQ &amp; engagement exponentially increases. 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329" y="3698824"/>
            <a:ext cx="1861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C00000"/>
                </a:solidFill>
              </a:rPr>
              <a:t>Support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Design &amp; 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Manage a social environment in which mutual support, reciprocal learning and positive energy are abundant.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1339" y="2506750"/>
            <a:ext cx="16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Clarity of the ‘event’ increases with each ‘truth’ being revealed </a:t>
            </a:r>
            <a:endParaRPr lang="en-US" sz="2000" b="1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704457" y="6467061"/>
            <a:ext cx="2895600" cy="365125"/>
          </a:xfrm>
        </p:spPr>
        <p:txBody>
          <a:bodyPr/>
          <a:lstStyle/>
          <a:p>
            <a:r>
              <a:rPr lang="en-US" dirty="0" smtClean="0"/>
              <a:t>H. Abraham 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Six Primary Facilitation Targets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Learning </a:t>
            </a:r>
            <a:r>
              <a:rPr lang="en-US" b="1" dirty="0"/>
              <a:t>Environment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2. Learning </a:t>
            </a:r>
            <a:r>
              <a:rPr lang="en-US" b="1" dirty="0"/>
              <a:t>Activity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3. Sensory Awareness/Acuity </a:t>
            </a:r>
          </a:p>
          <a:p>
            <a:pPr marL="0" indent="0">
              <a:buNone/>
            </a:pPr>
            <a:r>
              <a:rPr lang="en-US" b="1" dirty="0" smtClean="0"/>
              <a:t>4. Affect – Feeling &amp; Emotions  </a:t>
            </a:r>
          </a:p>
          <a:p>
            <a:pPr marL="0" indent="0">
              <a:buNone/>
            </a:pPr>
            <a:r>
              <a:rPr lang="en-US" b="1" dirty="0" smtClean="0"/>
              <a:t>5. Sense Making – Personalizing</a:t>
            </a:r>
          </a:p>
          <a:p>
            <a:pPr marL="0" indent="0">
              <a:buNone/>
            </a:pPr>
            <a:r>
              <a:rPr lang="en-US" b="1" dirty="0" smtClean="0"/>
              <a:t>6. Facilitated Task Learning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b="1" dirty="0" smtClean="0"/>
              <a:t>Exercise: </a:t>
            </a:r>
          </a:p>
          <a:p>
            <a:pPr marL="0" indent="0">
              <a:buNone/>
            </a:pPr>
            <a:r>
              <a:rPr lang="en-US" sz="2400" b="1" dirty="0" smtClean="0"/>
              <a:t>Select a situation of your choice and give an example for each of the facilitation targets.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6" name="Picture 2" descr="C:\Users\Owner\AppData\Local\Microsoft\Windows\Temporary Internet Files\Content.IE5\WZXGUSHX\MC9003825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48409"/>
            <a:ext cx="220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dirty="0" smtClean="0"/>
              <a:t>H. Abraham 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17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art of asking questions in the instructional process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Past: </a:t>
            </a:r>
            <a:r>
              <a:rPr lang="en-US" sz="2000" dirty="0" smtClean="0"/>
              <a:t>Inquiry about past experiences that have transfer value.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i="1" dirty="0" smtClean="0"/>
              <a:t>How physically, mentally, artistically active are you in your daily life?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i="1" dirty="0" smtClean="0"/>
              <a:t>What sports &amp; activities are you involved in that you greatly enjoy?</a:t>
            </a:r>
            <a:r>
              <a:rPr lang="en-US" sz="1600" b="1" i="1" dirty="0" smtClean="0"/>
              <a:t>     </a:t>
            </a:r>
            <a:endParaRPr lang="en-US" b="1" i="1" dirty="0" smtClean="0"/>
          </a:p>
          <a:p>
            <a:r>
              <a:rPr lang="en-US" dirty="0" smtClean="0"/>
              <a:t>Present:</a:t>
            </a:r>
            <a:r>
              <a:rPr lang="en-US" sz="2000" dirty="0" smtClean="0"/>
              <a:t> Questions about environmental and movement awareness.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i="1" dirty="0" smtClean="0"/>
              <a:t>What happens when you are at your best?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i="1" dirty="0" smtClean="0"/>
              <a:t>What part of your performance works best/least well?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i="1" dirty="0" smtClean="0"/>
              <a:t>What are you paying attention to most right now?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i="1" dirty="0" smtClean="0"/>
              <a:t>Given all that is happening right now, what should we pay attention to?</a:t>
            </a:r>
          </a:p>
          <a:p>
            <a:r>
              <a:rPr lang="en-US" dirty="0" smtClean="0"/>
              <a:t>Future: </a:t>
            </a:r>
            <a:r>
              <a:rPr lang="en-US" sz="2000" dirty="0" smtClean="0"/>
              <a:t>Identify needs, dreams, desires to establish purpose/motivation.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i="1" dirty="0" smtClean="0"/>
              <a:t>What excites you most in life? What are your turn-offs?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i="1" dirty="0" smtClean="0"/>
              <a:t>What is currently not possible, but if it were, it would make a great difference?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i="1" dirty="0" smtClean="0"/>
              <a:t>What would you like to accomplish today/next?</a:t>
            </a:r>
            <a:endParaRPr lang="en-US" sz="20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28600" y="6492875"/>
            <a:ext cx="3886200" cy="365125"/>
          </a:xfrm>
        </p:spPr>
        <p:txBody>
          <a:bodyPr/>
          <a:lstStyle/>
          <a:p>
            <a:r>
              <a:rPr lang="en-US" dirty="0" smtClean="0"/>
              <a:t>H. Abraham -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9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BB608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777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2667000" y="685800"/>
            <a:ext cx="5486400" cy="144780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en-US" sz="2400" i="1" dirty="0" smtClean="0">
                <a:solidFill>
                  <a:schemeClr val="tx1"/>
                </a:solidFill>
              </a:rPr>
              <a:t>Hey, wait a minute! This is grass!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We’ve been eating grass</a:t>
            </a:r>
            <a:r>
              <a:rPr lang="en-US" sz="2400" dirty="0" smtClean="0">
                <a:solidFill>
                  <a:schemeClr val="tx1"/>
                </a:solidFill>
              </a:rPr>
              <a:t>!”</a:t>
            </a:r>
            <a:r>
              <a:rPr lang="en-US" dirty="0" smtClean="0"/>
              <a:t>!”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5927921"/>
            <a:ext cx="594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82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en-US" smtClean="0"/>
          </a:p>
        </p:txBody>
      </p:sp>
      <p:pic>
        <p:nvPicPr>
          <p:cNvPr id="7172" name="Picture 4" descr="236v69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47800" y="3124200"/>
            <a:ext cx="62484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dirty="0">
                <a:solidFill>
                  <a:srgbClr val="002060"/>
                </a:solidFill>
              </a:rPr>
              <a:t>                                 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400" b="1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" y="1443841"/>
            <a:ext cx="8610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		</a:t>
            </a:r>
            <a:r>
              <a:rPr lang="en-US" sz="2800" b="1" dirty="0" smtClean="0">
                <a:solidFill>
                  <a:srgbClr val="FF0000"/>
                </a:solidFill>
              </a:rPr>
              <a:t>1. Cognitive </a:t>
            </a:r>
            <a:r>
              <a:rPr lang="en-US" sz="2800" b="1" dirty="0">
                <a:solidFill>
                  <a:srgbClr val="FF0000"/>
                </a:solidFill>
              </a:rPr>
              <a:t>Phase </a:t>
            </a:r>
            <a:r>
              <a:rPr lang="en-US" sz="2800" b="1" dirty="0"/>
              <a:t>– </a:t>
            </a:r>
            <a:r>
              <a:rPr lang="en-US" sz="2800" b="1" dirty="0">
                <a:solidFill>
                  <a:srgbClr val="FF0000"/>
                </a:solidFill>
              </a:rPr>
              <a:t>‘I can see it</a:t>
            </a:r>
            <a:r>
              <a:rPr lang="en-US" sz="2800" b="1" dirty="0" smtClean="0">
                <a:solidFill>
                  <a:srgbClr val="FF0000"/>
                </a:solidFill>
              </a:rPr>
              <a:t>!’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High need for advice – low to medium need for motivation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/>
              <a:t>		</a:t>
            </a:r>
            <a:r>
              <a:rPr lang="en-US" sz="2800" b="1" dirty="0" smtClean="0">
                <a:solidFill>
                  <a:srgbClr val="FF0000"/>
                </a:solidFill>
              </a:rPr>
              <a:t>2. Associative </a:t>
            </a:r>
            <a:r>
              <a:rPr lang="en-US" sz="2800" b="1" dirty="0">
                <a:solidFill>
                  <a:srgbClr val="FF0000"/>
                </a:solidFill>
              </a:rPr>
              <a:t>Phase </a:t>
            </a:r>
            <a:r>
              <a:rPr lang="en-US" sz="2800" b="1" dirty="0"/>
              <a:t>– </a:t>
            </a:r>
            <a:r>
              <a:rPr lang="en-US" sz="2800" b="1" dirty="0">
                <a:solidFill>
                  <a:srgbClr val="FF0000"/>
                </a:solidFill>
              </a:rPr>
              <a:t>‘I explore it</a:t>
            </a:r>
            <a:r>
              <a:rPr lang="en-US" sz="2800" b="1" dirty="0" smtClean="0">
                <a:solidFill>
                  <a:srgbClr val="FF0000"/>
                </a:solidFill>
              </a:rPr>
              <a:t>’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Medium need for advice – High/medium need for motivation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           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/>
              <a:t>		</a:t>
            </a:r>
            <a:r>
              <a:rPr lang="en-US" sz="2800" b="1" dirty="0" smtClean="0">
                <a:solidFill>
                  <a:srgbClr val="FF0000"/>
                </a:solidFill>
              </a:rPr>
              <a:t>3. Autonomous </a:t>
            </a:r>
            <a:r>
              <a:rPr lang="en-US" sz="2800" b="1" dirty="0">
                <a:solidFill>
                  <a:srgbClr val="FF0000"/>
                </a:solidFill>
              </a:rPr>
              <a:t>Phase </a:t>
            </a:r>
            <a:r>
              <a:rPr lang="en-US" sz="2800" b="1" dirty="0" smtClean="0"/>
              <a:t>– </a:t>
            </a:r>
            <a:r>
              <a:rPr lang="en-US" sz="2800" b="1" dirty="0">
                <a:solidFill>
                  <a:srgbClr val="FF0000"/>
                </a:solidFill>
              </a:rPr>
              <a:t>‘I can do it</a:t>
            </a:r>
            <a:r>
              <a:rPr lang="en-US" sz="2800" b="1" dirty="0" smtClean="0">
                <a:solidFill>
                  <a:srgbClr val="FF0000"/>
                </a:solidFill>
              </a:rPr>
              <a:t>’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Low/no need for advice – Low/no need for motivation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/>
          </a:p>
          <a:p>
            <a:r>
              <a:rPr lang="en-US" sz="2400" b="1" dirty="0" smtClean="0"/>
              <a:t>Bosch: </a:t>
            </a:r>
          </a:p>
          <a:p>
            <a:r>
              <a:rPr lang="en-US" sz="2400" b="1" dirty="0" smtClean="0"/>
              <a:t>“In </a:t>
            </a:r>
            <a:r>
              <a:rPr lang="en-US" sz="2400" b="1" dirty="0"/>
              <a:t>the advent of </a:t>
            </a:r>
            <a:r>
              <a:rPr lang="en-US" sz="2400" b="1" dirty="0" smtClean="0"/>
              <a:t>Neuroscience, a purely ‘</a:t>
            </a:r>
            <a:r>
              <a:rPr lang="en-US" sz="2400" b="1" dirty="0"/>
              <a:t>mechanical’ approach </a:t>
            </a:r>
            <a:r>
              <a:rPr lang="en-US" sz="2400" b="1" dirty="0" smtClean="0"/>
              <a:t>to teaching Motor Skills has </a:t>
            </a:r>
            <a:r>
              <a:rPr lang="en-US" sz="2400" b="1" dirty="0"/>
              <a:t>been found to be </a:t>
            </a:r>
            <a:r>
              <a:rPr lang="en-US" sz="2400" b="1" dirty="0" smtClean="0"/>
              <a:t>wanting”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"/>
            <a:ext cx="6546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Fits-Posner Skill Development</a:t>
            </a:r>
          </a:p>
          <a:p>
            <a:pPr algn="ctr"/>
            <a:r>
              <a:rPr lang="en-US" sz="2000" b="1" dirty="0" smtClean="0"/>
              <a:t>+ Blanchard’s ‘Situational Leadership’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85663" y="-878009"/>
            <a:ext cx="42104406" cy="2998096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Owner\AppData\Local\Microsoft\Windows\Temporary Internet Files\Content.IE5\9PXPVBFV\MC90029528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58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Molly – GUC !!!???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68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en-US" smtClean="0"/>
          </a:p>
        </p:txBody>
      </p:sp>
      <p:pic>
        <p:nvPicPr>
          <p:cNvPr id="15364" name="Picture 4" descr="551380697_47fb9c80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277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90600" y="2227263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en-US" sz="3600" i="1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572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So What?!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Less authority – more collaboration – R&amp;Rs redefined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Less monologue - more dialogue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Less performance pressure - more Play &amp; Experimentation 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Less ‘Instruction’ - more ‘Reciprocal Teaching</a:t>
            </a:r>
            <a:r>
              <a:rPr lang="en-US" sz="2400" b="1" dirty="0" smtClean="0">
                <a:solidFill>
                  <a:srgbClr val="FFC000"/>
                </a:solidFill>
              </a:rPr>
              <a:t>’</a:t>
            </a:r>
            <a:endParaRPr lang="en-US" sz="2400" b="1" dirty="0">
              <a:solidFill>
                <a:srgbClr val="FFC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Less talk - more Music &amp; </a:t>
            </a:r>
            <a:r>
              <a:rPr lang="en-US" sz="2400" b="1" dirty="0">
                <a:solidFill>
                  <a:schemeClr val="bg1"/>
                </a:solidFill>
              </a:rPr>
              <a:t>Rhythm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Less direction - more Metaphors &amp; enabling VAKE language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Less ED/EC - more ‘Personal </a:t>
            </a:r>
            <a:r>
              <a:rPr lang="en-US" sz="2400" b="1" dirty="0">
                <a:solidFill>
                  <a:schemeClr val="bg1"/>
                </a:solidFill>
              </a:rPr>
              <a:t>Best’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Less instruction - more ‘Energy </a:t>
            </a:r>
            <a:r>
              <a:rPr lang="en-US" sz="2400" b="1" dirty="0">
                <a:solidFill>
                  <a:schemeClr val="bg1"/>
                </a:solidFill>
              </a:rPr>
              <a:t>Management’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Less certainty - more Vulnerability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Less ‘Tell’ –  more Questions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Less ‘expertise’ – more Curiosity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Less objectified ‘truth’ - more Sharing of Experiences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Less MA – more 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H. Abraham &amp; UM Regents - All rights reserved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15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hoto_16_h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" y="228600"/>
            <a:ext cx="83439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Reciprocal Teaching</a:t>
            </a:r>
            <a:r>
              <a:rPr lang="en-US" sz="2400" b="1" dirty="0" smtClean="0">
                <a:solidFill>
                  <a:srgbClr val="FF0000"/>
                </a:solidFill>
              </a:rPr>
              <a:t>:  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“Is the </a:t>
            </a:r>
            <a:r>
              <a:rPr lang="en-US" sz="2400" b="1" dirty="0"/>
              <a:t>ongoing dialogue between teacher and student in which both take turns assuming the role of </a:t>
            </a:r>
            <a:r>
              <a:rPr lang="en-US" sz="2400" b="1" dirty="0" smtClean="0"/>
              <a:t>leading and  </a:t>
            </a:r>
            <a:r>
              <a:rPr lang="en-US" sz="2400" b="1" dirty="0"/>
              <a:t>following </a:t>
            </a:r>
            <a:r>
              <a:rPr lang="en-US" sz="2400" b="1" dirty="0" smtClean="0"/>
              <a:t>for the purpose of’</a:t>
            </a:r>
            <a:r>
              <a:rPr lang="en-US" b="1" dirty="0" smtClean="0"/>
              <a:t>: 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Examining multiple experiences 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Making sense of what is going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Exercise ‘differential diagnostics’  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Generate dialogue from which to move to action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Learning ‘Forecasting &amp; Predicting’ - open-skill MUST!   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Reveal invisible fa</a:t>
            </a:r>
            <a:r>
              <a:rPr lang="en-US" sz="2400" dirty="0" smtClean="0">
                <a:solidFill>
                  <a:schemeClr val="bg1"/>
                </a:solidFill>
              </a:rPr>
              <a:t>ctors</a:t>
            </a:r>
            <a:r>
              <a:rPr lang="en-US" sz="2400" dirty="0" smtClean="0"/>
              <a:t> 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Increase the sense of ‘Ownership =  ‘Active Learning’ – Learning Addiction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Allow for learning to take place that cannot be taught</a:t>
            </a:r>
            <a:endParaRPr lang="en-US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				- </a:t>
            </a:r>
            <a:r>
              <a:rPr lang="en-US" sz="2400" dirty="0"/>
              <a:t>Annemarie Sullivan </a:t>
            </a:r>
            <a:r>
              <a:rPr lang="en-US" sz="2400" dirty="0" err="1"/>
              <a:t>Palincsar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95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527048"/>
            <a:ext cx="8503920" cy="457200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2700"/>
            <a:ext cx="8229600" cy="9017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Managing Energy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352800"/>
            <a:ext cx="7848600" cy="1981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 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Owner\AppData\Local\Microsoft\Windows\Temporary Internet Files\Content.IE5\ZMIK54R4\MP90042263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3970397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                     Hi- </a:t>
            </a:r>
            <a:r>
              <a:rPr lang="en-US" sz="2800" b="1" dirty="0">
                <a:solidFill>
                  <a:schemeClr val="bg1"/>
                </a:solidFill>
              </a:rPr>
              <a:t>Positive Energy =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                   4 </a:t>
            </a:r>
            <a:r>
              <a:rPr lang="en-US" sz="2800" b="1" dirty="0">
                <a:solidFill>
                  <a:schemeClr val="bg1"/>
                </a:solidFill>
              </a:rPr>
              <a:t>to 6 X Results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536918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 </a:t>
            </a:r>
            <a:r>
              <a:rPr lang="en-US" sz="2800" b="1" dirty="0" smtClean="0">
                <a:solidFill>
                  <a:schemeClr val="bg1"/>
                </a:solidFill>
              </a:rPr>
              <a:t>Definition</a:t>
            </a:r>
            <a:r>
              <a:rPr lang="en-US" sz="2800" b="1" dirty="0"/>
              <a:t>:</a:t>
            </a:r>
          </a:p>
          <a:p>
            <a:r>
              <a:rPr lang="en-US" sz="2800" dirty="0"/>
              <a:t>    </a:t>
            </a:r>
            <a:r>
              <a:rPr lang="en-US" sz="2800" b="1" dirty="0"/>
              <a:t>The extent to which a person or </a:t>
            </a:r>
            <a:r>
              <a:rPr lang="en-US" sz="2800" b="1" dirty="0" smtClean="0"/>
              <a:t>team mobilizes  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its </a:t>
            </a:r>
            <a:r>
              <a:rPr lang="en-US" sz="2800" b="1" dirty="0"/>
              <a:t>emotional, </a:t>
            </a:r>
            <a:r>
              <a:rPr lang="en-US" sz="2800" b="1" dirty="0" smtClean="0"/>
              <a:t>cognitive and </a:t>
            </a:r>
            <a:r>
              <a:rPr lang="en-US" sz="2800" b="1" dirty="0"/>
              <a:t>behavioral </a:t>
            </a:r>
            <a:r>
              <a:rPr lang="en-US" sz="2800" b="1" dirty="0" smtClean="0"/>
              <a:t>potential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2800" b="1" dirty="0" smtClean="0">
                <a:solidFill>
                  <a:schemeClr val="bg1"/>
                </a:solidFill>
              </a:rPr>
              <a:t>to </a:t>
            </a:r>
            <a:r>
              <a:rPr lang="en-US" sz="2800" b="1" dirty="0">
                <a:solidFill>
                  <a:schemeClr val="bg1"/>
                </a:solidFill>
              </a:rPr>
              <a:t>purs</a:t>
            </a:r>
            <a:r>
              <a:rPr lang="en-US" sz="2800" b="1" dirty="0"/>
              <a:t>ue 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/>
              <a:t>goal.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-29817" y="64008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H. Abraham  - All rights reserved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28600"/>
            <a:ext cx="518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Energy Management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8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45CD6C-8FFC-4103-AC66-52F859800743}" type="slidenum">
              <a:rPr lang="en-US"/>
              <a:pPr/>
              <a:t>25</a:t>
            </a:fld>
            <a:endParaRPr lang="en-US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779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High Performance Team Characteristics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39850"/>
            <a:ext cx="8610599" cy="483235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" pitchFamily="2" charset="2"/>
              <a:buNone/>
              <a:tabLst>
                <a:tab pos="3771900" algn="ctr"/>
                <a:tab pos="5200650" algn="ctr"/>
                <a:tab pos="6743700" algn="ctr"/>
              </a:tabLst>
            </a:pPr>
            <a:r>
              <a:rPr lang="en-US" sz="600" dirty="0" smtClean="0"/>
              <a:t>		</a:t>
            </a:r>
            <a:r>
              <a:rPr lang="en-US" sz="2200" b="1" u="sng" dirty="0" smtClean="0"/>
              <a:t>Team Performance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771900" algn="ctr"/>
                <a:tab pos="5200650" algn="ctr"/>
                <a:tab pos="6743700" algn="ctr"/>
              </a:tabLst>
            </a:pPr>
            <a:r>
              <a:rPr lang="en-US" sz="2200" b="1" dirty="0" smtClean="0"/>
              <a:t>	</a:t>
            </a:r>
            <a:r>
              <a:rPr lang="en-US" sz="2600" b="1" dirty="0" smtClean="0">
                <a:solidFill>
                  <a:srgbClr val="C00000"/>
                </a:solidFill>
              </a:rPr>
              <a:t>High</a:t>
            </a:r>
            <a:r>
              <a:rPr lang="en-US" sz="2200" b="1" dirty="0" smtClean="0"/>
              <a:t>	</a:t>
            </a:r>
            <a:r>
              <a:rPr lang="en-US" sz="2200" b="1" dirty="0" smtClean="0">
                <a:solidFill>
                  <a:srgbClr val="00B050"/>
                </a:solidFill>
              </a:rPr>
              <a:t>Medium</a:t>
            </a:r>
            <a:r>
              <a:rPr lang="en-US" sz="2200" b="1" dirty="0" smtClean="0"/>
              <a:t>	Low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771900" algn="ctr"/>
                <a:tab pos="5200650" algn="ctr"/>
                <a:tab pos="6743700" algn="ctr"/>
              </a:tabLst>
            </a:pPr>
            <a:endParaRPr lang="en-US" sz="1600" b="1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3771900" algn="ctr"/>
                <a:tab pos="5200650" algn="ctr"/>
                <a:tab pos="6743700" algn="ctr"/>
              </a:tabLst>
            </a:pPr>
            <a:r>
              <a:rPr lang="en-US" sz="2600" b="1" dirty="0" smtClean="0"/>
              <a:t>Positive / Critical Ratio</a:t>
            </a:r>
            <a:r>
              <a:rPr lang="en-US" sz="2000" b="1" dirty="0" smtClean="0"/>
              <a:t>	</a:t>
            </a:r>
            <a:r>
              <a:rPr lang="en-US" sz="2600" b="1" dirty="0" smtClean="0">
                <a:solidFill>
                  <a:srgbClr val="C00000"/>
                </a:solidFill>
              </a:rPr>
              <a:t>5.6 : 1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1.8 : 1</a:t>
            </a:r>
            <a:r>
              <a:rPr lang="en-US" sz="2000" b="1" dirty="0" smtClean="0"/>
              <a:t>	.36 : 1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771900" algn="ctr"/>
                <a:tab pos="5200650" algn="ctr"/>
                <a:tab pos="6743700" algn="ctr"/>
              </a:tabLst>
            </a:pPr>
            <a:endParaRPr lang="en-US" sz="2000" b="1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3771900" algn="ctr"/>
                <a:tab pos="5200650" algn="ctr"/>
                <a:tab pos="6743700" algn="ctr"/>
              </a:tabLst>
            </a:pPr>
            <a:endParaRPr lang="en-US" sz="2000" b="1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3771900" algn="ctr"/>
                <a:tab pos="5200650" algn="ctr"/>
                <a:tab pos="6743700" algn="ctr"/>
              </a:tabLst>
            </a:pPr>
            <a:r>
              <a:rPr lang="en-US" sz="2600" b="1" dirty="0" smtClean="0"/>
              <a:t>Ask / Tell </a:t>
            </a:r>
            <a:r>
              <a:rPr lang="en-US" sz="2000" b="1" dirty="0" smtClean="0"/>
              <a:t>	</a:t>
            </a:r>
            <a:r>
              <a:rPr lang="en-US" sz="2600" b="1" dirty="0" smtClean="0">
                <a:solidFill>
                  <a:srgbClr val="C00000"/>
                </a:solidFill>
              </a:rPr>
              <a:t>1.1 : 1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.67 : 1</a:t>
            </a:r>
            <a:r>
              <a:rPr lang="en-US" sz="2000" b="1" dirty="0" smtClean="0"/>
              <a:t>	.05 : 1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771900" algn="ctr"/>
                <a:tab pos="5200650" algn="ctr"/>
                <a:tab pos="6743700" algn="ctr"/>
              </a:tabLst>
            </a:pPr>
            <a:endParaRPr lang="en-US" sz="2000" b="1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3771900" algn="ctr"/>
                <a:tab pos="5200650" algn="ctr"/>
                <a:tab pos="6743700" algn="ctr"/>
              </a:tabLst>
            </a:pPr>
            <a:endParaRPr lang="en-US" sz="2000" b="1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3771900" algn="ctr"/>
                <a:tab pos="5200650" algn="ctr"/>
                <a:tab pos="6743700" algn="ctr"/>
              </a:tabLst>
            </a:pPr>
            <a:r>
              <a:rPr lang="en-US" sz="2600" b="1" dirty="0" smtClean="0"/>
              <a:t>Others/Me Ratio</a:t>
            </a:r>
            <a:r>
              <a:rPr lang="en-US" sz="2000" b="1" dirty="0" smtClean="0"/>
              <a:t>	</a:t>
            </a:r>
            <a:r>
              <a:rPr lang="en-US" sz="2600" b="1" dirty="0" smtClean="0">
                <a:solidFill>
                  <a:srgbClr val="C00000"/>
                </a:solidFill>
              </a:rPr>
              <a:t>.94 : 1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.62 : 1</a:t>
            </a:r>
            <a:r>
              <a:rPr lang="en-US" sz="2000" b="1" dirty="0" smtClean="0"/>
              <a:t>	.03 : 1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771900" algn="ctr"/>
                <a:tab pos="5200650" algn="ctr"/>
                <a:tab pos="6743700" algn="ctr"/>
              </a:tabLst>
            </a:pPr>
            <a:r>
              <a:rPr lang="en-US" sz="2000" b="1" dirty="0" smtClean="0"/>
              <a:t>(internal / external focus)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771900" algn="ctr"/>
                <a:tab pos="5200650" algn="ctr"/>
                <a:tab pos="6743700" algn="ctr"/>
              </a:tabLst>
            </a:pPr>
            <a:endParaRPr lang="en-US" sz="2000" b="1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3771900" algn="ctr"/>
                <a:tab pos="5200650" algn="ctr"/>
                <a:tab pos="6743700" algn="ctr"/>
              </a:tabLst>
            </a:pPr>
            <a:r>
              <a:rPr lang="en-US" sz="2600" b="1" dirty="0" smtClean="0"/>
              <a:t>Connectivity Average</a:t>
            </a:r>
            <a:r>
              <a:rPr lang="en-US" sz="2000" b="1" dirty="0" smtClean="0"/>
              <a:t>	         </a:t>
            </a:r>
            <a:r>
              <a:rPr lang="en-US" sz="2600" b="1" dirty="0" smtClean="0">
                <a:solidFill>
                  <a:srgbClr val="C00000"/>
                </a:solidFill>
              </a:rPr>
              <a:t>32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          22         </a:t>
            </a:r>
            <a:r>
              <a:rPr lang="en-US" sz="2000" b="1" dirty="0" smtClean="0"/>
              <a:t>	       18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771900" algn="ctr"/>
                <a:tab pos="5200650" algn="ctr"/>
                <a:tab pos="6743700" algn="ctr"/>
              </a:tabLst>
            </a:pPr>
            <a:r>
              <a:rPr lang="en-US" sz="2000" b="1" dirty="0" smtClean="0"/>
              <a:t>(mutual influence, assistance, support)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52400" y="977900"/>
            <a:ext cx="2628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81F5B"/>
                </a:solidFill>
              </a:rPr>
              <a:t>SOURCE: Losada &amp; Heaphy, 2003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657600" y="2133600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00600" y="1828800"/>
            <a:ext cx="0" cy="388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00800" y="1828800"/>
            <a:ext cx="38100" cy="388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43600" y="6469684"/>
            <a:ext cx="3200400" cy="365125"/>
          </a:xfrm>
        </p:spPr>
        <p:txBody>
          <a:bodyPr/>
          <a:lstStyle/>
          <a:p>
            <a:r>
              <a:rPr lang="en-US" dirty="0" smtClean="0"/>
              <a:t>H. Abraham &amp; UM Regents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Factoid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8307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When </a:t>
            </a:r>
            <a:r>
              <a:rPr lang="en-US" sz="2600" b="1" dirty="0" smtClean="0">
                <a:solidFill>
                  <a:srgbClr val="FF0000"/>
                </a:solidFill>
              </a:rPr>
              <a:t>resolving a challenge</a:t>
            </a:r>
            <a:r>
              <a:rPr lang="en-US" sz="2600" b="1" dirty="0" smtClean="0"/>
              <a:t>,  </a:t>
            </a:r>
            <a:r>
              <a:rPr lang="en-US" sz="2600" dirty="0" smtClean="0"/>
              <a:t>the brain releases a rush of neurotransmitters like adrenaline, dopamine – creating a </a:t>
            </a:r>
            <a:r>
              <a:rPr lang="en-US" sz="2600" b="1" dirty="0" smtClean="0">
                <a:solidFill>
                  <a:srgbClr val="FF0000"/>
                </a:solidFill>
              </a:rPr>
              <a:t>‘learning addiction’.  </a:t>
            </a:r>
          </a:p>
          <a:p>
            <a:r>
              <a:rPr lang="en-US" sz="2600" dirty="0" smtClean="0"/>
              <a:t>Instructor’s challenge: Determine when to teach by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</a:rPr>
              <a:t>‘</a:t>
            </a:r>
            <a:r>
              <a:rPr lang="en-US" sz="2200" b="1" dirty="0" smtClean="0">
                <a:solidFill>
                  <a:srgbClr val="FF0000"/>
                </a:solidFill>
              </a:rPr>
              <a:t>giving instructions</a:t>
            </a:r>
            <a:r>
              <a:rPr lang="en-US" sz="2200" dirty="0" smtClean="0">
                <a:solidFill>
                  <a:srgbClr val="FF0000"/>
                </a:solidFill>
              </a:rPr>
              <a:t>’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</a:rPr>
              <a:t>‘</a:t>
            </a:r>
            <a:r>
              <a:rPr lang="en-US" sz="2200" b="1" dirty="0" smtClean="0">
                <a:solidFill>
                  <a:srgbClr val="FF0000"/>
                </a:solidFill>
              </a:rPr>
              <a:t>guided discovery</a:t>
            </a:r>
            <a:r>
              <a:rPr lang="en-US" sz="2200" dirty="0" smtClean="0">
                <a:solidFill>
                  <a:srgbClr val="FF0000"/>
                </a:solidFill>
              </a:rPr>
              <a:t>’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</a:rPr>
              <a:t>‘</a:t>
            </a:r>
            <a:r>
              <a:rPr lang="en-US" sz="2200" b="1" dirty="0" smtClean="0">
                <a:solidFill>
                  <a:srgbClr val="FF0000"/>
                </a:solidFill>
              </a:rPr>
              <a:t>free to experiment’  </a:t>
            </a:r>
          </a:p>
          <a:p>
            <a:r>
              <a:rPr lang="en-US" sz="2600" dirty="0" smtClean="0"/>
              <a:t>When instruction predominantly relies upon </a:t>
            </a:r>
            <a:r>
              <a:rPr lang="en-US" sz="2600" b="1" dirty="0" smtClean="0"/>
              <a:t>‘do as I do’, </a:t>
            </a:r>
            <a:r>
              <a:rPr lang="en-US" sz="2600" dirty="0" smtClean="0"/>
              <a:t>teaching gets in the way of creating a ‘learning addiction’ and </a:t>
            </a:r>
            <a:r>
              <a:rPr lang="en-US" sz="2600" b="1" dirty="0" smtClean="0">
                <a:solidFill>
                  <a:srgbClr val="FF0000"/>
                </a:solidFill>
              </a:rPr>
              <a:t>prevents ‘active learning’.   </a:t>
            </a:r>
          </a:p>
          <a:p>
            <a:pPr>
              <a:buNone/>
            </a:pPr>
            <a:r>
              <a:rPr lang="en-GB" sz="1800" i="1" dirty="0" smtClean="0">
                <a:latin typeface="Alba Super" pitchFamily="2" charset="0"/>
              </a:rPr>
              <a:t>               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Source: QEEG - Quantitative Cognitive Science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.   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6432"/>
            <a:ext cx="3505200" cy="365125"/>
          </a:xfrm>
        </p:spPr>
        <p:txBody>
          <a:bodyPr/>
          <a:lstStyle/>
          <a:p>
            <a:r>
              <a:rPr lang="en-US" dirty="0" smtClean="0"/>
              <a:t>H. Abraham &amp; UM Regents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51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" y="0"/>
            <a:ext cx="883328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Flow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000" b="1" dirty="0" err="1" smtClean="0">
                <a:solidFill>
                  <a:schemeClr val="tx1"/>
                </a:solidFill>
              </a:rPr>
              <a:t>Mihaly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Czikszentmihalyi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2684" y="1752600"/>
            <a:ext cx="7682156" cy="4709160"/>
          </a:xfrm>
        </p:spPr>
        <p:txBody>
          <a:bodyPr/>
          <a:lstStyle/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29740" y="3764575"/>
            <a:ext cx="5942318" cy="197904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76400" y="1752600"/>
            <a:ext cx="4343400" cy="402395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9688692">
            <a:off x="2624495" y="2800650"/>
            <a:ext cx="6501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FLOW </a:t>
            </a:r>
            <a:r>
              <a:rPr lang="en-US" sz="1600" b="1" dirty="0" smtClean="0"/>
              <a:t>calm, focused,  productive tension , energized  “</a:t>
            </a:r>
            <a:r>
              <a:rPr lang="en-US" sz="1600" b="1" i="1" dirty="0" smtClean="0"/>
              <a:t>CAN DO”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 rot="17945782">
            <a:off x="1440993" y="2286926"/>
            <a:ext cx="355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PANIC ZONE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512788">
            <a:off x="4198535" y="4649184"/>
            <a:ext cx="401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DRONE ZONE </a:t>
            </a:r>
            <a:endParaRPr lang="en-US" sz="3200" b="1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29740" y="1371600"/>
            <a:ext cx="0" cy="443484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29740" y="5717410"/>
            <a:ext cx="7109460" cy="890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9740" y="5806442"/>
            <a:ext cx="688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Low </a:t>
            </a:r>
            <a:r>
              <a:rPr lang="en-US" sz="2000" dirty="0" smtClean="0"/>
              <a:t>                                    </a:t>
            </a:r>
            <a:r>
              <a:rPr lang="en-US" sz="2000" b="1" dirty="0" smtClean="0"/>
              <a:t>SKILLS</a:t>
            </a:r>
            <a:r>
              <a:rPr lang="en-US" sz="2000" dirty="0" smtClean="0"/>
              <a:t>                                  </a:t>
            </a:r>
            <a:r>
              <a:rPr lang="en-US" sz="2000" i="1" dirty="0" smtClean="0"/>
              <a:t>High</a:t>
            </a:r>
            <a:endParaRPr lang="en-US" sz="2000" i="1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089420" y="3548859"/>
            <a:ext cx="44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Lo</a:t>
            </a:r>
            <a:r>
              <a:rPr lang="en-US" sz="2400" dirty="0" smtClean="0"/>
              <a:t>w         </a:t>
            </a:r>
            <a:r>
              <a:rPr lang="en-US" sz="2400" b="1" dirty="0" smtClean="0"/>
              <a:t>Challenge</a:t>
            </a:r>
            <a:r>
              <a:rPr lang="en-US" sz="2400" dirty="0" smtClean="0"/>
              <a:t>          </a:t>
            </a:r>
            <a:r>
              <a:rPr lang="en-US" sz="2400" i="1" dirty="0" smtClean="0"/>
              <a:t>High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52" y="6456432"/>
            <a:ext cx="2895600" cy="365125"/>
          </a:xfrm>
        </p:spPr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Czikszentmihalyi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51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en-US" smtClean="0"/>
          </a:p>
        </p:txBody>
      </p:sp>
      <p:pic>
        <p:nvPicPr>
          <p:cNvPr id="2052" name="Picture 5" descr="powder ski tr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11658600" cy="874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324600" y="6673850"/>
            <a:ext cx="4778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10287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Research on learning- and performance management </a:t>
            </a:r>
            <a:r>
              <a:rPr lang="en-US" sz="2400" b="1" dirty="0" smtClean="0">
                <a:solidFill>
                  <a:schemeClr val="bg1"/>
                </a:solidFill>
              </a:rPr>
              <a:t>suggest: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Technique gets in the way of experiential learning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Not all sports are the same: Any Riding is an ‘Open Skill’ sport 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Replace Technique with ‘Play and Experimentation’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Learning trumps Knowing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Instructors are Designers of learning/performing/social environments  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Replace ED/EC with ‘</a:t>
            </a:r>
            <a:r>
              <a:rPr lang="en-US" sz="2400" b="1" dirty="0">
                <a:solidFill>
                  <a:schemeClr val="bg1"/>
                </a:solidFill>
              </a:rPr>
              <a:t>Best Self’ teaching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‘Active Learning’ is best prompted by ‘</a:t>
            </a:r>
            <a:r>
              <a:rPr lang="en-US" sz="2400" b="1" dirty="0">
                <a:solidFill>
                  <a:schemeClr val="bg1"/>
                </a:solidFill>
              </a:rPr>
              <a:t>Task-Community-Support’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Group lessons trump single person lessons in value and impact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The ‘</a:t>
            </a:r>
            <a:r>
              <a:rPr lang="en-US" sz="2400" b="1" dirty="0" err="1" smtClean="0">
                <a:solidFill>
                  <a:schemeClr val="bg1"/>
                </a:solidFill>
              </a:rPr>
              <a:t>Heliotropic</a:t>
            </a:r>
            <a:r>
              <a:rPr lang="en-US" sz="2400" b="1" dirty="0" smtClean="0">
                <a:solidFill>
                  <a:schemeClr val="bg1"/>
                </a:solidFill>
              </a:rPr>
              <a:t> Effect’ – What is your emotional wake?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Manage your and other’s Energy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Move from MA to SA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2860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11 paradoxical messages I want you to remember……..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81000" y="6488768"/>
            <a:ext cx="3581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H. Abraham - All rights reserved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1122" y="381000"/>
            <a:ext cx="8763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</a:rPr>
              <a:t>A Profession in Transition!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You are the most influential people in the industry.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Help keep our profession relevant by moving it into the new millennium?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FFFF00"/>
                </a:solidFill>
              </a:rPr>
              <a:t>Happy Holidays!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                       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715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Horst Abraham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ha81657@gmail.com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4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We learn from our experiences…..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Horst Abraham.HORST\My Documents\My Pictures\Transformation - Chg Mg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105918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3200" y="152400"/>
            <a:ext cx="9448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CONTEXT: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The Boomer market </a:t>
            </a:r>
            <a:r>
              <a:rPr lang="en-US" sz="2800" b="1" dirty="0">
                <a:solidFill>
                  <a:srgbClr val="FFFF00"/>
                </a:solidFill>
              </a:rPr>
              <a:t>is shrinking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The imbedded market </a:t>
            </a:r>
            <a:r>
              <a:rPr lang="en-US" sz="2800" b="1" dirty="0">
                <a:solidFill>
                  <a:srgbClr val="FFFF00"/>
                </a:solidFill>
              </a:rPr>
              <a:t>is flat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New markets remain </a:t>
            </a:r>
            <a:r>
              <a:rPr lang="en-US" sz="2800" b="1" dirty="0">
                <a:solidFill>
                  <a:srgbClr val="FFFF00"/>
                </a:solidFill>
              </a:rPr>
              <a:t>largely </a:t>
            </a:r>
            <a:r>
              <a:rPr lang="en-US" sz="2800" b="1" dirty="0" smtClean="0">
                <a:solidFill>
                  <a:srgbClr val="FFFF00"/>
                </a:solidFill>
              </a:rPr>
              <a:t>untapped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Areas compete for a greater share of a shrinking market</a:t>
            </a:r>
            <a:endParaRPr lang="en-US" sz="28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Winter sport image has gone  X-</a:t>
            </a:r>
            <a:r>
              <a:rPr lang="en-US" sz="2800" b="1" dirty="0" err="1">
                <a:solidFill>
                  <a:srgbClr val="FFFF00"/>
                </a:solidFill>
              </a:rPr>
              <a:t>treme</a:t>
            </a:r>
            <a:endParaRPr lang="en-US" sz="28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Hi-Tech gear makes </a:t>
            </a:r>
            <a:r>
              <a:rPr lang="en-US" sz="2800" b="1" dirty="0">
                <a:solidFill>
                  <a:srgbClr val="FFFF00"/>
                </a:solidFill>
              </a:rPr>
              <a:t>learning </a:t>
            </a:r>
            <a:r>
              <a:rPr lang="en-US" sz="2800" b="1" dirty="0" smtClean="0">
                <a:solidFill>
                  <a:srgbClr val="FFFF00"/>
                </a:solidFill>
              </a:rPr>
              <a:t>sports easier </a:t>
            </a:r>
            <a:endParaRPr lang="en-US" sz="28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The business world that ‘feeds’ us is undergoing seismic 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Where </a:t>
            </a:r>
            <a:r>
              <a:rPr lang="en-US" sz="3600" b="1" i="1" dirty="0">
                <a:solidFill>
                  <a:srgbClr val="FFFF00"/>
                </a:solidFill>
              </a:rPr>
              <a:t>does that leave </a:t>
            </a:r>
            <a:r>
              <a:rPr lang="en-US" sz="3600" b="1" i="1" dirty="0" smtClean="0">
                <a:solidFill>
                  <a:srgbClr val="FFFF00"/>
                </a:solidFill>
              </a:rPr>
              <a:t>our profession?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493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H. Abraham - All rights reserved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10 provocative ‘messages I want to leave you with…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0593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1200" b="1" dirty="0" smtClean="0"/>
              <a:t>Technique gets in the way of Experiential Learning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200" b="1" dirty="0" smtClean="0"/>
              <a:t>All ride sports are ‘Open Skill’ sports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200" b="1" dirty="0" smtClean="0"/>
              <a:t>Replace technique with play </a:t>
            </a:r>
            <a:r>
              <a:rPr lang="en-US" sz="11200" b="1" dirty="0"/>
              <a:t>&amp; </a:t>
            </a:r>
            <a:r>
              <a:rPr lang="en-US" sz="11200" b="1" dirty="0" smtClean="0"/>
              <a:t>experimentation </a:t>
            </a:r>
            <a:endParaRPr lang="en-US" sz="11200" b="1" dirty="0"/>
          </a:p>
          <a:p>
            <a:pPr marL="457200" indent="-457200">
              <a:buFont typeface="+mj-lt"/>
              <a:buAutoNum type="arabicPeriod"/>
            </a:pPr>
            <a:r>
              <a:rPr lang="en-US" sz="11200" b="1" dirty="0" smtClean="0"/>
              <a:t>Learning trumps knowing as a core capacity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200" b="1" dirty="0" smtClean="0"/>
              <a:t>Instructor as ‘Designer’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200" b="1" dirty="0" smtClean="0"/>
              <a:t>Replace ED/EC with ‘Best Self’-teaching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200" b="1" dirty="0" smtClean="0"/>
              <a:t>‘Active Learning’ = ‘Task-Community-Support’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200" b="1" dirty="0" smtClean="0"/>
              <a:t>Multiple-person-</a:t>
            </a:r>
            <a:r>
              <a:rPr lang="en-US" sz="11200" dirty="0" smtClean="0"/>
              <a:t>l</a:t>
            </a:r>
            <a:r>
              <a:rPr lang="en-US" sz="11200" b="1" dirty="0" smtClean="0"/>
              <a:t>essons trump Single-person-lessons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200" b="1" dirty="0" smtClean="0"/>
              <a:t>Hi – Positive – Energy = ‘</a:t>
            </a:r>
            <a:r>
              <a:rPr lang="en-US" sz="11200" b="1" dirty="0" err="1" smtClean="0"/>
              <a:t>Heliotropic</a:t>
            </a:r>
            <a:r>
              <a:rPr lang="en-US" sz="11200" b="1" dirty="0" smtClean="0"/>
              <a:t> Effect’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200" b="1" dirty="0" smtClean="0"/>
              <a:t>Switch from ‘Movement Analysis’ to ‘Situation Analysis’</a:t>
            </a:r>
          </a:p>
          <a:p>
            <a:endParaRPr lang="en-US" sz="96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13" y="6400800"/>
            <a:ext cx="2895600" cy="365125"/>
          </a:xfrm>
        </p:spPr>
        <p:txBody>
          <a:bodyPr/>
          <a:lstStyle/>
          <a:p>
            <a:r>
              <a:rPr lang="en-US" dirty="0" smtClean="0"/>
              <a:t>H. Abraham  -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R8xVBctYZr49evj_cp_RorJVWaNYKNmylvkZbM_CvLH00YH-Ig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51131"/>
            <a:ext cx="5181600" cy="53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304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              POLY-MAN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9670"/>
            <a:ext cx="1905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Instructors traditional questions: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What?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How?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Unasked Questions:</a:t>
            </a: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Why?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Who?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4956" y="1198069"/>
            <a:ext cx="16366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 must find an approach to instructing  that respects the diversity </a:t>
            </a:r>
            <a:r>
              <a:rPr lang="en-US" sz="2000" b="1" dirty="0" smtClean="0">
                <a:solidFill>
                  <a:srgbClr val="FF0000"/>
                </a:solidFill>
              </a:rPr>
              <a:t>of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students </a:t>
            </a:r>
            <a:r>
              <a:rPr lang="en-US" sz="2000" b="1" dirty="0" smtClean="0"/>
              <a:t> 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AND 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instructors!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Algorithmic methodology cannot accomplish  that.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6324599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304800" y="64112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H. Abraham  - All rights reserved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AppData\Local\Microsoft\Windows\Temporary Internet Files\Content.IE5\XUK9072Y\MP9004229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300" y="901987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We learn from our Experiences……</a:t>
            </a: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5410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….suggesting ‘Active Learning’.</a:t>
            </a:r>
            <a:endParaRPr lang="en-US" sz="2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524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H. Abraham  - All rights reserved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752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What do you see</a:t>
            </a:r>
            <a:r>
              <a:rPr lang="en-US" sz="3200" i="1" dirty="0" smtClean="0"/>
              <a:t>?</a:t>
            </a:r>
            <a:endParaRPr lang="en-US" sz="32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52400" y="6492875"/>
            <a:ext cx="3505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H. Abraham - All rights reserved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8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Abraham &amp; UM Regents - All rights reserved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Iceberg model</a:t>
            </a:r>
            <a:endParaRPr lang="en-US"/>
          </a:p>
        </p:txBody>
      </p:sp>
      <p:pic>
        <p:nvPicPr>
          <p:cNvPr id="1026" name="Picture 2" descr="http://billleckie.com/wp-content/uploads/2013/09/iceberg-picture-above-and-below-water-i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1904" y="1752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Behaviors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1242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Thoughts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Perceptions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Feelings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257799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Beliefs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Assumptions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492708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Behavior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Technique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924800" y="1295400"/>
            <a:ext cx="228600" cy="71881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887" y="833735"/>
            <a:ext cx="204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Experience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85800" y="1295400"/>
            <a:ext cx="228600" cy="42672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0"/>
            <a:ext cx="9144000" cy="1143000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Parker Palmer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</p:txBody>
      </p:sp>
      <p:pic>
        <p:nvPicPr>
          <p:cNvPr id="1026" name="Picture 2" descr="C:\Users\Owner\Pictures\winter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-99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386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“Technique is used 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until 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 the real teacher </a:t>
            </a: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shows up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”.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              </a:t>
            </a:r>
            <a:r>
              <a:rPr lang="en-US" sz="2400" b="1" dirty="0" smtClean="0">
                <a:solidFill>
                  <a:srgbClr val="FFFF00"/>
                </a:solidFill>
              </a:rPr>
              <a:t>P. Palmer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EDF9-B53B-43F4-8B10-983B6D8B7CBB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381000" y="6456432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H. Abraham  - All rights </a:t>
            </a:r>
            <a:r>
              <a:rPr lang="en-US" dirty="0" smtClean="0">
                <a:solidFill>
                  <a:schemeClr val="bg1"/>
                </a:solidFill>
              </a:rPr>
              <a:t>reserved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94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8962</TotalTime>
  <Words>1594</Words>
  <Application>Microsoft Office PowerPoint</Application>
  <PresentationFormat>On-screen Show (4:3)</PresentationFormat>
  <Paragraphs>417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    We learn from our experiences…..</vt:lpstr>
      <vt:lpstr>10 provocative ‘messages I want to leave you with…</vt:lpstr>
      <vt:lpstr>PowerPoint Presentation</vt:lpstr>
      <vt:lpstr>PowerPoint Presentation</vt:lpstr>
      <vt:lpstr>PowerPoint Presentation</vt:lpstr>
      <vt:lpstr>PowerPoint Presentation</vt:lpstr>
      <vt:lpstr>Parker Palmer</vt:lpstr>
      <vt:lpstr>PowerPoint Presentation</vt:lpstr>
      <vt:lpstr>PowerPoint Presentation</vt:lpstr>
      <vt:lpstr>The Learning Pyramid</vt:lpstr>
      <vt:lpstr>Three Worlds of the Learner</vt:lpstr>
      <vt:lpstr>Hierarchical Model A prescription for ‘passive learning’</vt:lpstr>
      <vt:lpstr>Learning Dichotomy</vt:lpstr>
      <vt:lpstr>Active-Learning- Alternative</vt:lpstr>
      <vt:lpstr>Building the ‘Learning Community’ Task-Community-Support</vt:lpstr>
      <vt:lpstr>Six Primary Facilitation Targets</vt:lpstr>
      <vt:lpstr>The art of asking questions in the instructional process</vt:lpstr>
      <vt:lpstr>PowerPoint Presentation</vt:lpstr>
      <vt:lpstr>PowerPoint Presentation</vt:lpstr>
      <vt:lpstr>PowerPoint Presentation</vt:lpstr>
      <vt:lpstr>PowerPoint Presentation</vt:lpstr>
      <vt:lpstr>Managing Energy</vt:lpstr>
      <vt:lpstr>High Performance Team Characteristics </vt:lpstr>
      <vt:lpstr>Factoid </vt:lpstr>
      <vt:lpstr>Flow Mihaly Czikszentmihalyi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Experiential Learning</dc:title>
  <dc:creator>Owner</dc:creator>
  <cp:lastModifiedBy>Dave Schuiling</cp:lastModifiedBy>
  <cp:revision>297</cp:revision>
  <cp:lastPrinted>2013-10-27T00:11:51Z</cp:lastPrinted>
  <dcterms:created xsi:type="dcterms:W3CDTF">2013-10-04T21:55:03Z</dcterms:created>
  <dcterms:modified xsi:type="dcterms:W3CDTF">2013-10-31T22:37:42Z</dcterms:modified>
</cp:coreProperties>
</file>