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10" r:id="rId2"/>
    <p:sldId id="256" r:id="rId3"/>
    <p:sldId id="323" r:id="rId4"/>
    <p:sldId id="320" r:id="rId5"/>
    <p:sldId id="311" r:id="rId6"/>
    <p:sldId id="339" r:id="rId7"/>
    <p:sldId id="340" r:id="rId8"/>
    <p:sldId id="351" r:id="rId9"/>
    <p:sldId id="353" r:id="rId10"/>
    <p:sldId id="352" r:id="rId11"/>
    <p:sldId id="354" r:id="rId12"/>
    <p:sldId id="344" r:id="rId13"/>
    <p:sldId id="343" r:id="rId14"/>
    <p:sldId id="34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948"/>
    <a:srgbClr val="0B5D9D"/>
    <a:srgbClr val="20843F"/>
    <a:srgbClr val="26CF64"/>
    <a:srgbClr val="66FF66"/>
    <a:srgbClr val="004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020" autoAdjust="0"/>
  </p:normalViewPr>
  <p:slideViewPr>
    <p:cSldViewPr snapToGrid="0" snapToObjects="1">
      <p:cViewPr>
        <p:scale>
          <a:sx n="100" d="100"/>
          <a:sy n="100" d="100"/>
        </p:scale>
        <p:origin x="-946" y="86"/>
      </p:cViewPr>
      <p:guideLst>
        <p:guide orient="horz" pos="428"/>
        <p:guide orient="horz" pos="4232"/>
        <p:guide orient="horz" pos="1804"/>
        <p:guide orient="horz" pos="144"/>
        <p:guide pos="74"/>
        <p:guide pos="2876"/>
        <p:guide pos="552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9"/>
      <c:rotY val="0"/>
      <c:rAngAx val="0"/>
      <c:perspective val="30"/>
    </c:view3D>
    <c:floor>
      <c:thickness val="0"/>
      <c:spPr>
        <a:ln>
          <a:solidFill>
            <a:schemeClr val="tx1"/>
          </a:solidFill>
        </a:ln>
      </c:spPr>
    </c:floor>
    <c:sideWall>
      <c:thickness val="0"/>
      <c:spPr>
        <a:ln>
          <a:solidFill>
            <a:schemeClr val="tx1"/>
          </a:solidFill>
        </a:ln>
      </c:spPr>
    </c:sideWall>
    <c:backWall>
      <c:thickness val="0"/>
      <c:spPr>
        <a:ln>
          <a:solidFill>
            <a:schemeClr val="tx1"/>
          </a:solidFill>
        </a:ln>
      </c:spPr>
    </c:backWall>
    <c:plotArea>
      <c:layout>
        <c:manualLayout>
          <c:layoutTarget val="inner"/>
          <c:xMode val="edge"/>
          <c:yMode val="edge"/>
          <c:x val="0.19280817134752101"/>
          <c:y val="6.6666666666666693E-2"/>
          <c:w val="0.70035810167008605"/>
          <c:h val="0.80495780335150402"/>
        </c:manualLayout>
      </c:layout>
      <c:bar3DChart>
        <c:barDir val="bar"/>
        <c:grouping val="percentStacked"/>
        <c:varyColors val="0"/>
        <c:ser>
          <c:idx val="0"/>
          <c:order val="0"/>
          <c:tx>
            <c:strRef>
              <c:f>Sheet1!$B$1</c:f>
              <c:strCache>
                <c:ptCount val="1"/>
                <c:pt idx="0">
                  <c:v>XS</c:v>
                </c:pt>
              </c:strCache>
            </c:strRef>
          </c:tx>
          <c:spPr>
            <a:solidFill>
              <a:srgbClr val="26CF64"/>
            </a:solidFill>
            <a:ln>
              <a:solidFill>
                <a:schemeClr val="tx1"/>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c:f>
              <c:strCache>
                <c:ptCount val="1"/>
                <c:pt idx="0">
                  <c:v>SPT Recommendations</c:v>
                </c:pt>
              </c:strCache>
            </c:strRef>
          </c:cat>
          <c:val>
            <c:numRef>
              <c:f>Sheet1!$B$2</c:f>
              <c:numCache>
                <c:formatCode>0%</c:formatCode>
                <c:ptCount val="1"/>
                <c:pt idx="0">
                  <c:v>0.12</c:v>
                </c:pt>
              </c:numCache>
            </c:numRef>
          </c:val>
        </c:ser>
        <c:ser>
          <c:idx val="1"/>
          <c:order val="1"/>
          <c:tx>
            <c:strRef>
              <c:f>Sheet1!$C$1</c:f>
              <c:strCache>
                <c:ptCount val="1"/>
                <c:pt idx="0">
                  <c:v>Small</c:v>
                </c:pt>
              </c:strCache>
            </c:strRef>
          </c:tx>
          <c:spPr>
            <a:solidFill>
              <a:srgbClr val="20843F"/>
            </a:solidFill>
            <a:ln>
              <a:solidFill>
                <a:schemeClr val="tx1"/>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c:f>
              <c:strCache>
                <c:ptCount val="1"/>
                <c:pt idx="0">
                  <c:v>SPT Recommendations</c:v>
                </c:pt>
              </c:strCache>
            </c:strRef>
          </c:cat>
          <c:val>
            <c:numRef>
              <c:f>Sheet1!$C$2</c:f>
              <c:numCache>
                <c:formatCode>0%</c:formatCode>
                <c:ptCount val="1"/>
                <c:pt idx="0">
                  <c:v>0.4</c:v>
                </c:pt>
              </c:numCache>
            </c:numRef>
          </c:val>
        </c:ser>
        <c:ser>
          <c:idx val="2"/>
          <c:order val="2"/>
          <c:tx>
            <c:strRef>
              <c:f>Sheet1!$D$1</c:f>
              <c:strCache>
                <c:ptCount val="1"/>
                <c:pt idx="0">
                  <c:v>Medium</c:v>
                </c:pt>
              </c:strCache>
            </c:strRef>
          </c:tx>
          <c:spPr>
            <a:solidFill>
              <a:srgbClr val="0B5D9D"/>
            </a:solidFill>
            <a:ln>
              <a:solidFill>
                <a:schemeClr val="tx1"/>
              </a:solidFill>
            </a:ln>
          </c:spPr>
          <c:invertIfNegative val="0"/>
          <c:dLbls>
            <c:txPr>
              <a:bodyPr/>
              <a:lstStyle/>
              <a:p>
                <a:pPr>
                  <a:defRPr b="1">
                    <a:solidFill>
                      <a:srgbClr val="FFFFFF"/>
                    </a:solidFill>
                  </a:defRPr>
                </a:pPr>
                <a:endParaRPr lang="en-US"/>
              </a:p>
            </c:txPr>
            <c:showLegendKey val="0"/>
            <c:showVal val="1"/>
            <c:showCatName val="0"/>
            <c:showSerName val="0"/>
            <c:showPercent val="0"/>
            <c:showBubbleSize val="0"/>
            <c:showLeaderLines val="0"/>
          </c:dLbls>
          <c:cat>
            <c:strRef>
              <c:f>Sheet1!$A$2</c:f>
              <c:strCache>
                <c:ptCount val="1"/>
                <c:pt idx="0">
                  <c:v>SPT Recommendations</c:v>
                </c:pt>
              </c:strCache>
            </c:strRef>
          </c:cat>
          <c:val>
            <c:numRef>
              <c:f>Sheet1!$D$2</c:f>
              <c:numCache>
                <c:formatCode>0%</c:formatCode>
                <c:ptCount val="1"/>
                <c:pt idx="0">
                  <c:v>0.38</c:v>
                </c:pt>
              </c:numCache>
            </c:numRef>
          </c:val>
        </c:ser>
        <c:ser>
          <c:idx val="3"/>
          <c:order val="3"/>
          <c:tx>
            <c:strRef>
              <c:f>Sheet1!$E$1</c:f>
              <c:strCache>
                <c:ptCount val="1"/>
                <c:pt idx="0">
                  <c:v>Large</c:v>
                </c:pt>
              </c:strCache>
            </c:strRef>
          </c:tx>
          <c:spPr>
            <a:solidFill>
              <a:schemeClr val="tx1"/>
            </a:solidFill>
            <a:ln>
              <a:solidFill>
                <a:schemeClr val="tx1"/>
              </a:solidFill>
            </a:ln>
          </c:spPr>
          <c:invertIfNegative val="0"/>
          <c:dLbls>
            <c:txPr>
              <a:bodyPr/>
              <a:lstStyle/>
              <a:p>
                <a:pPr>
                  <a:defRPr b="1">
                    <a:solidFill>
                      <a:srgbClr val="FFFFFF"/>
                    </a:solidFill>
                  </a:defRPr>
                </a:pPr>
                <a:endParaRPr lang="en-US"/>
              </a:p>
            </c:txPr>
            <c:showLegendKey val="0"/>
            <c:showVal val="1"/>
            <c:showCatName val="0"/>
            <c:showSerName val="0"/>
            <c:showPercent val="0"/>
            <c:showBubbleSize val="0"/>
            <c:showLeaderLines val="0"/>
          </c:dLbls>
          <c:cat>
            <c:strRef>
              <c:f>Sheet1!$A$2</c:f>
              <c:strCache>
                <c:ptCount val="1"/>
                <c:pt idx="0">
                  <c:v>SPT Recommendations</c:v>
                </c:pt>
              </c:strCache>
            </c:strRef>
          </c:cat>
          <c:val>
            <c:numRef>
              <c:f>Sheet1!$E$2</c:f>
              <c:numCache>
                <c:formatCode>0%</c:formatCode>
                <c:ptCount val="1"/>
                <c:pt idx="0">
                  <c:v>0.1</c:v>
                </c:pt>
              </c:numCache>
            </c:numRef>
          </c:val>
        </c:ser>
        <c:dLbls>
          <c:showLegendKey val="0"/>
          <c:showVal val="1"/>
          <c:showCatName val="0"/>
          <c:showSerName val="0"/>
          <c:showPercent val="0"/>
          <c:showBubbleSize val="0"/>
        </c:dLbls>
        <c:gapWidth val="150"/>
        <c:shape val="box"/>
        <c:axId val="178975104"/>
        <c:axId val="178976640"/>
        <c:axId val="0"/>
      </c:bar3DChart>
      <c:catAx>
        <c:axId val="178975104"/>
        <c:scaling>
          <c:orientation val="minMax"/>
        </c:scaling>
        <c:delete val="0"/>
        <c:axPos val="l"/>
        <c:majorTickMark val="out"/>
        <c:minorTickMark val="none"/>
        <c:tickLblPos val="nextTo"/>
        <c:txPr>
          <a:bodyPr/>
          <a:lstStyle/>
          <a:p>
            <a:pPr>
              <a:defRPr b="1"/>
            </a:pPr>
            <a:endParaRPr lang="en-US"/>
          </a:p>
        </c:txPr>
        <c:crossAx val="178976640"/>
        <c:crosses val="autoZero"/>
        <c:auto val="1"/>
        <c:lblAlgn val="ctr"/>
        <c:lblOffset val="100"/>
        <c:noMultiLvlLbl val="0"/>
      </c:catAx>
      <c:valAx>
        <c:axId val="178976640"/>
        <c:scaling>
          <c:orientation val="minMax"/>
        </c:scaling>
        <c:delete val="0"/>
        <c:axPos val="b"/>
        <c:majorGridlines>
          <c:spPr>
            <a:ln>
              <a:solidFill>
                <a:schemeClr val="tx1"/>
              </a:solidFill>
            </a:ln>
          </c:spPr>
        </c:majorGridlines>
        <c:numFmt formatCode="0%" sourceLinked="1"/>
        <c:majorTickMark val="out"/>
        <c:minorTickMark val="none"/>
        <c:tickLblPos val="nextTo"/>
        <c:txPr>
          <a:bodyPr/>
          <a:lstStyle/>
          <a:p>
            <a:pPr>
              <a:defRPr b="0"/>
            </a:pPr>
            <a:endParaRPr lang="en-US"/>
          </a:p>
        </c:txPr>
        <c:crossAx val="178975104"/>
        <c:crosses val="autoZero"/>
        <c:crossBetween val="between"/>
      </c:valAx>
    </c:plotArea>
    <c:legend>
      <c:legendPos val="r"/>
      <c:overlay val="0"/>
      <c:txPr>
        <a:bodyPr/>
        <a:lstStyle/>
        <a:p>
          <a:pPr>
            <a:defRPr b="1"/>
          </a:pPr>
          <a:endParaRPr lang="en-US"/>
        </a:p>
      </c:txPr>
    </c:legend>
    <c:plotVisOnly val="1"/>
    <c:dispBlanksAs val="gap"/>
    <c:showDLblsOverMax val="0"/>
  </c:chart>
  <c:spPr>
    <a:ln>
      <a:solidFill>
        <a:srgbClr val="000000"/>
      </a:solidFill>
    </a:ln>
  </c:spPr>
  <c:txPr>
    <a:bodyPr/>
    <a:lstStyle/>
    <a:p>
      <a:pPr>
        <a:defRPr sz="1000">
          <a:latin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8D8BC2-1328-D241-A042-C220C3AD96B6}" type="datetimeFigureOut">
              <a:rPr lang="en-US" smtClean="0"/>
              <a:t>11/13/2015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AB553C-E8D6-3B4D-99C4-86EEF89CE8CF}" type="slidenum">
              <a:rPr lang="en-US" smtClean="0"/>
              <a:t>‹#›</a:t>
            </a:fld>
            <a:endParaRPr lang="en-US" dirty="0"/>
          </a:p>
        </p:txBody>
      </p:sp>
    </p:spTree>
    <p:extLst>
      <p:ext uri="{BB962C8B-B14F-4D97-AF65-F5344CB8AC3E}">
        <p14:creationId xmlns:p14="http://schemas.microsoft.com/office/powerpoint/2010/main" val="2765528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2C8BD7-7BB3-F243-85E8-6273DE980749}" type="datetimeFigureOut">
              <a:rPr lang="en-US" smtClean="0"/>
              <a:t>11/13/2015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F303A-4FC6-A546-A9CF-F12A0C34322F}" type="slidenum">
              <a:rPr lang="en-US" smtClean="0"/>
              <a:t>‹#›</a:t>
            </a:fld>
            <a:endParaRPr lang="en-US" dirty="0"/>
          </a:p>
        </p:txBody>
      </p:sp>
    </p:spTree>
    <p:extLst>
      <p:ext uri="{BB962C8B-B14F-4D97-AF65-F5344CB8AC3E}">
        <p14:creationId xmlns:p14="http://schemas.microsoft.com/office/powerpoint/2010/main" val="5394325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and how it can be used tactically,</a:t>
            </a:r>
            <a:r>
              <a:rPr lang="en-US" baseline="0" dirty="0" smtClean="0"/>
              <a:t> influence resort owners and operators and thus support Terrain Park Managers</a:t>
            </a:r>
          </a:p>
          <a:p>
            <a:r>
              <a:rPr lang="en-US" baseline="0" dirty="0" smtClean="0"/>
              <a:t>An example resort out West and how data was used to refine their product, enhance the guest experience, compete in the region, regain market share and do so with the same amount of resources</a:t>
            </a:r>
          </a:p>
          <a:p>
            <a:r>
              <a:rPr lang="en-US" baseline="0" dirty="0" smtClean="0"/>
              <a:t>Going create a fictitious resort example with audience participation for some data discovery</a:t>
            </a:r>
            <a:endParaRPr lang="en-US" dirty="0" smtClean="0"/>
          </a:p>
          <a:p>
            <a:endParaRPr lang="en-US" dirty="0"/>
          </a:p>
        </p:txBody>
      </p:sp>
      <p:sp>
        <p:nvSpPr>
          <p:cNvPr id="4" name="Slide Number Placeholder 3"/>
          <p:cNvSpPr>
            <a:spLocks noGrp="1"/>
          </p:cNvSpPr>
          <p:nvPr>
            <p:ph type="sldNum" sz="quarter" idx="10"/>
          </p:nvPr>
        </p:nvSpPr>
        <p:spPr/>
        <p:txBody>
          <a:bodyPr/>
          <a:lstStyle/>
          <a:p>
            <a:fld id="{8ABF303A-4FC6-A546-A9CF-F12A0C34322F}" type="slidenum">
              <a:rPr lang="en-US" smtClean="0"/>
              <a:t>2</a:t>
            </a:fld>
            <a:endParaRPr lang="en-US" dirty="0"/>
          </a:p>
        </p:txBody>
      </p:sp>
    </p:spTree>
    <p:extLst>
      <p:ext uri="{BB962C8B-B14F-4D97-AF65-F5344CB8AC3E}">
        <p14:creationId xmlns:p14="http://schemas.microsoft.com/office/powerpoint/2010/main" val="930677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Might not be how you look at the parks but how average users look at things </a:t>
            </a:r>
            <a:endParaRPr lang="en-US" dirty="0"/>
          </a:p>
        </p:txBody>
      </p:sp>
      <p:sp>
        <p:nvSpPr>
          <p:cNvPr id="4" name="Slide Number Placeholder 3"/>
          <p:cNvSpPr>
            <a:spLocks noGrp="1"/>
          </p:cNvSpPr>
          <p:nvPr>
            <p:ph type="sldNum" sz="quarter" idx="10"/>
          </p:nvPr>
        </p:nvSpPr>
        <p:spPr/>
        <p:txBody>
          <a:bodyPr/>
          <a:lstStyle/>
          <a:p>
            <a:fld id="{8ABF303A-4FC6-A546-A9CF-F12A0C34322F}" type="slidenum">
              <a:rPr lang="en-US" smtClean="0"/>
              <a:t>5</a:t>
            </a:fld>
            <a:endParaRPr lang="en-US" dirty="0"/>
          </a:p>
        </p:txBody>
      </p:sp>
    </p:spTree>
    <p:extLst>
      <p:ext uri="{BB962C8B-B14F-4D97-AF65-F5344CB8AC3E}">
        <p14:creationId xmlns:p14="http://schemas.microsoft.com/office/powerpoint/2010/main" val="1250198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SPT assisted by using data to convince management to shift their feature percentage and as well collected data at a competitive resort in the region to compare</a:t>
            </a:r>
          </a:p>
          <a:p>
            <a:r>
              <a:rPr lang="en-US" baseline="0" dirty="0" smtClean="0"/>
              <a:t>SPT partner was higher in large aspirational features, more so then competitive or partner resort thought</a:t>
            </a:r>
          </a:p>
          <a:p>
            <a:r>
              <a:rPr lang="en-US" baseline="0" dirty="0" smtClean="0"/>
              <a:t>By shifting sizing and feature mix we delivered actual results, increase product level, increased park usage, increase all around park experience and kept labor the same</a:t>
            </a:r>
          </a:p>
          <a:p>
            <a:r>
              <a:rPr lang="en-US" baseline="0" dirty="0" smtClean="0"/>
              <a:t>As well we increased job satisfaction, employee retention and pass sales</a:t>
            </a:r>
          </a:p>
          <a:p>
            <a:endParaRPr lang="en-US" baseline="0" dirty="0" smtClean="0"/>
          </a:p>
          <a:p>
            <a:r>
              <a:rPr lang="en-US" baseline="0" dirty="0" smtClean="0"/>
              <a:t>The TPM thus had a more popular park, more efficient use of resources allowing him to do more, in fact actually increased the number of features and parks. Increased seasons pass sales/resort profit which was measurable. </a:t>
            </a:r>
            <a:r>
              <a:rPr lang="en-US" baseline="0" dirty="0" err="1" smtClean="0"/>
              <a:t>Populartiy</a:t>
            </a:r>
            <a:r>
              <a:rPr lang="en-US" baseline="0" dirty="0" smtClean="0"/>
              <a:t> of park grew and so did its resources and sponsorship opportunities.</a:t>
            </a:r>
            <a:endParaRPr lang="en-US" dirty="0" smtClean="0"/>
          </a:p>
        </p:txBody>
      </p:sp>
      <p:sp>
        <p:nvSpPr>
          <p:cNvPr id="4" name="Slide Number Placeholder 3"/>
          <p:cNvSpPr>
            <a:spLocks noGrp="1"/>
          </p:cNvSpPr>
          <p:nvPr>
            <p:ph type="sldNum" sz="quarter" idx="10"/>
          </p:nvPr>
        </p:nvSpPr>
        <p:spPr/>
        <p:txBody>
          <a:bodyPr/>
          <a:lstStyle/>
          <a:p>
            <a:fld id="{8ABF303A-4FC6-A546-A9CF-F12A0C34322F}" type="slidenum">
              <a:rPr lang="en-US" smtClean="0"/>
              <a:t>6</a:t>
            </a:fld>
            <a:endParaRPr lang="en-US"/>
          </a:p>
        </p:txBody>
      </p:sp>
    </p:spTree>
    <p:extLst>
      <p:ext uri="{BB962C8B-B14F-4D97-AF65-F5344CB8AC3E}">
        <p14:creationId xmlns:p14="http://schemas.microsoft.com/office/powerpoint/2010/main" val="305599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SPT assisted by using data to convince management to shift their feature percentage and as well collected data at a competitive resort in the region to compare</a:t>
            </a:r>
          </a:p>
          <a:p>
            <a:r>
              <a:rPr lang="en-US" baseline="0" dirty="0" smtClean="0"/>
              <a:t>SPT partner was higher in large aspirational features, more so then competitive or partner resort thought</a:t>
            </a:r>
          </a:p>
          <a:p>
            <a:r>
              <a:rPr lang="en-US" baseline="0" dirty="0" smtClean="0"/>
              <a:t>By shifting sizing and feature mix we delivered actual results, increase product level, increased park usage, increase all around park experience and kept labor the same</a:t>
            </a:r>
          </a:p>
          <a:p>
            <a:r>
              <a:rPr lang="en-US" baseline="0" dirty="0" smtClean="0"/>
              <a:t>As well we increased job satisfaction, employee retention and pass sales</a:t>
            </a:r>
          </a:p>
          <a:p>
            <a:endParaRPr lang="en-US" baseline="0" dirty="0" smtClean="0"/>
          </a:p>
          <a:p>
            <a:r>
              <a:rPr lang="en-US" baseline="0" dirty="0" smtClean="0"/>
              <a:t>The TPM thus had a more popular park, more efficient use of resources allowing him to do more, in fact actually increased the number of features and parks. Increased seasons pass sales/resort profit which was measurable. </a:t>
            </a:r>
            <a:r>
              <a:rPr lang="en-US" baseline="0" dirty="0" err="1" smtClean="0"/>
              <a:t>Populartiy</a:t>
            </a:r>
            <a:r>
              <a:rPr lang="en-US" baseline="0" dirty="0" smtClean="0"/>
              <a:t> of park grew and so did its resources and sponsorship opportunities.</a:t>
            </a:r>
            <a:endParaRPr lang="en-US" dirty="0" smtClean="0"/>
          </a:p>
        </p:txBody>
      </p:sp>
      <p:sp>
        <p:nvSpPr>
          <p:cNvPr id="4" name="Slide Number Placeholder 3"/>
          <p:cNvSpPr>
            <a:spLocks noGrp="1"/>
          </p:cNvSpPr>
          <p:nvPr>
            <p:ph type="sldNum" sz="quarter" idx="10"/>
          </p:nvPr>
        </p:nvSpPr>
        <p:spPr/>
        <p:txBody>
          <a:bodyPr/>
          <a:lstStyle/>
          <a:p>
            <a:fld id="{8ABF303A-4FC6-A546-A9CF-F12A0C34322F}" type="slidenum">
              <a:rPr lang="en-US" smtClean="0"/>
              <a:t>7</a:t>
            </a:fld>
            <a:endParaRPr lang="en-US"/>
          </a:p>
        </p:txBody>
      </p:sp>
    </p:spTree>
    <p:extLst>
      <p:ext uri="{BB962C8B-B14F-4D97-AF65-F5344CB8AC3E}">
        <p14:creationId xmlns:p14="http://schemas.microsoft.com/office/powerpoint/2010/main" val="3055997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F303A-4FC6-A546-A9CF-F12A0C34322F}" type="slidenum">
              <a:rPr lang="en-US" smtClean="0"/>
              <a:t>8</a:t>
            </a:fld>
            <a:endParaRPr lang="en-US" dirty="0"/>
          </a:p>
        </p:txBody>
      </p:sp>
    </p:spTree>
    <p:extLst>
      <p:ext uri="{BB962C8B-B14F-4D97-AF65-F5344CB8AC3E}">
        <p14:creationId xmlns:p14="http://schemas.microsoft.com/office/powerpoint/2010/main" val="930677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F303A-4FC6-A546-A9CF-F12A0C34322F}" type="slidenum">
              <a:rPr lang="en-US" smtClean="0"/>
              <a:t>9</a:t>
            </a:fld>
            <a:endParaRPr lang="en-US" dirty="0"/>
          </a:p>
        </p:txBody>
      </p:sp>
    </p:spTree>
    <p:extLst>
      <p:ext uri="{BB962C8B-B14F-4D97-AF65-F5344CB8AC3E}">
        <p14:creationId xmlns:p14="http://schemas.microsoft.com/office/powerpoint/2010/main" val="93067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F303A-4FC6-A546-A9CF-F12A0C34322F}" type="slidenum">
              <a:rPr lang="en-US" smtClean="0"/>
              <a:t>10</a:t>
            </a:fld>
            <a:endParaRPr lang="en-US" dirty="0"/>
          </a:p>
        </p:txBody>
      </p:sp>
    </p:spTree>
    <p:extLst>
      <p:ext uri="{BB962C8B-B14F-4D97-AF65-F5344CB8AC3E}">
        <p14:creationId xmlns:p14="http://schemas.microsoft.com/office/powerpoint/2010/main" val="930677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F303A-4FC6-A546-A9CF-F12A0C34322F}" type="slidenum">
              <a:rPr lang="en-US" smtClean="0"/>
              <a:t>11</a:t>
            </a:fld>
            <a:endParaRPr lang="en-US" dirty="0"/>
          </a:p>
        </p:txBody>
      </p:sp>
    </p:spTree>
    <p:extLst>
      <p:ext uri="{BB962C8B-B14F-4D97-AF65-F5344CB8AC3E}">
        <p14:creationId xmlns:p14="http://schemas.microsoft.com/office/powerpoint/2010/main" val="930677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1F824F-0879-904C-BF40-7772D8463817}"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C1902E-114E-7F48-B4DF-E20E0F352600}" type="slidenum">
              <a:rPr lang="en-US" smtClean="0"/>
              <a:t>‹#›</a:t>
            </a:fld>
            <a:endParaRPr lang="en-US" dirty="0"/>
          </a:p>
        </p:txBody>
      </p:sp>
    </p:spTree>
    <p:extLst>
      <p:ext uri="{BB962C8B-B14F-4D97-AF65-F5344CB8AC3E}">
        <p14:creationId xmlns:p14="http://schemas.microsoft.com/office/powerpoint/2010/main" val="85117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F824F-0879-904C-BF40-7772D8463817}"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C1902E-114E-7F48-B4DF-E20E0F352600}" type="slidenum">
              <a:rPr lang="en-US" smtClean="0"/>
              <a:t>‹#›</a:t>
            </a:fld>
            <a:endParaRPr lang="en-US" dirty="0"/>
          </a:p>
        </p:txBody>
      </p:sp>
    </p:spTree>
    <p:extLst>
      <p:ext uri="{BB962C8B-B14F-4D97-AF65-F5344CB8AC3E}">
        <p14:creationId xmlns:p14="http://schemas.microsoft.com/office/powerpoint/2010/main" val="137709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F824F-0879-904C-BF40-7772D8463817}"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C1902E-114E-7F48-B4DF-E20E0F352600}" type="slidenum">
              <a:rPr lang="en-US" smtClean="0"/>
              <a:t>‹#›</a:t>
            </a:fld>
            <a:endParaRPr lang="en-US" dirty="0"/>
          </a:p>
        </p:txBody>
      </p:sp>
    </p:spTree>
    <p:extLst>
      <p:ext uri="{BB962C8B-B14F-4D97-AF65-F5344CB8AC3E}">
        <p14:creationId xmlns:p14="http://schemas.microsoft.com/office/powerpoint/2010/main" val="214107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F824F-0879-904C-BF40-7772D8463817}"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C1902E-114E-7F48-B4DF-E20E0F352600}" type="slidenum">
              <a:rPr lang="en-US" smtClean="0"/>
              <a:t>‹#›</a:t>
            </a:fld>
            <a:endParaRPr lang="en-US" dirty="0"/>
          </a:p>
        </p:txBody>
      </p:sp>
    </p:spTree>
    <p:extLst>
      <p:ext uri="{BB962C8B-B14F-4D97-AF65-F5344CB8AC3E}">
        <p14:creationId xmlns:p14="http://schemas.microsoft.com/office/powerpoint/2010/main" val="224756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1F824F-0879-904C-BF40-7772D8463817}"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C1902E-114E-7F48-B4DF-E20E0F352600}" type="slidenum">
              <a:rPr lang="en-US" smtClean="0"/>
              <a:t>‹#›</a:t>
            </a:fld>
            <a:endParaRPr lang="en-US" dirty="0"/>
          </a:p>
        </p:txBody>
      </p:sp>
    </p:spTree>
    <p:extLst>
      <p:ext uri="{BB962C8B-B14F-4D97-AF65-F5344CB8AC3E}">
        <p14:creationId xmlns:p14="http://schemas.microsoft.com/office/powerpoint/2010/main" val="1965998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1F824F-0879-904C-BF40-7772D8463817}"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C1902E-114E-7F48-B4DF-E20E0F352600}" type="slidenum">
              <a:rPr lang="en-US" smtClean="0"/>
              <a:t>‹#›</a:t>
            </a:fld>
            <a:endParaRPr lang="en-US" dirty="0"/>
          </a:p>
        </p:txBody>
      </p:sp>
    </p:spTree>
    <p:extLst>
      <p:ext uri="{BB962C8B-B14F-4D97-AF65-F5344CB8AC3E}">
        <p14:creationId xmlns:p14="http://schemas.microsoft.com/office/powerpoint/2010/main" val="2612947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1F824F-0879-904C-BF40-7772D8463817}" type="datetimeFigureOut">
              <a:rPr lang="en-US" smtClean="0"/>
              <a:t>11/13/2015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C1902E-114E-7F48-B4DF-E20E0F352600}" type="slidenum">
              <a:rPr lang="en-US" smtClean="0"/>
              <a:t>‹#›</a:t>
            </a:fld>
            <a:endParaRPr lang="en-US" dirty="0"/>
          </a:p>
        </p:txBody>
      </p:sp>
    </p:spTree>
    <p:extLst>
      <p:ext uri="{BB962C8B-B14F-4D97-AF65-F5344CB8AC3E}">
        <p14:creationId xmlns:p14="http://schemas.microsoft.com/office/powerpoint/2010/main" val="2610957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1F824F-0879-904C-BF40-7772D8463817}" type="datetimeFigureOut">
              <a:rPr lang="en-US" smtClean="0"/>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C1902E-114E-7F48-B4DF-E20E0F352600}" type="slidenum">
              <a:rPr lang="en-US" smtClean="0"/>
              <a:t>‹#›</a:t>
            </a:fld>
            <a:endParaRPr lang="en-US" dirty="0"/>
          </a:p>
        </p:txBody>
      </p:sp>
    </p:spTree>
    <p:extLst>
      <p:ext uri="{BB962C8B-B14F-4D97-AF65-F5344CB8AC3E}">
        <p14:creationId xmlns:p14="http://schemas.microsoft.com/office/powerpoint/2010/main" val="1618173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F824F-0879-904C-BF40-7772D8463817}" type="datetimeFigureOut">
              <a:rPr lang="en-US" smtClean="0"/>
              <a:t>11/13/2015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C1902E-114E-7F48-B4DF-E20E0F352600}" type="slidenum">
              <a:rPr lang="en-US" smtClean="0"/>
              <a:t>‹#›</a:t>
            </a:fld>
            <a:endParaRPr lang="en-US" dirty="0"/>
          </a:p>
        </p:txBody>
      </p:sp>
    </p:spTree>
    <p:extLst>
      <p:ext uri="{BB962C8B-B14F-4D97-AF65-F5344CB8AC3E}">
        <p14:creationId xmlns:p14="http://schemas.microsoft.com/office/powerpoint/2010/main" val="389219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F824F-0879-904C-BF40-7772D8463817}"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C1902E-114E-7F48-B4DF-E20E0F352600}" type="slidenum">
              <a:rPr lang="en-US" smtClean="0"/>
              <a:t>‹#›</a:t>
            </a:fld>
            <a:endParaRPr lang="en-US" dirty="0"/>
          </a:p>
        </p:txBody>
      </p:sp>
    </p:spTree>
    <p:extLst>
      <p:ext uri="{BB962C8B-B14F-4D97-AF65-F5344CB8AC3E}">
        <p14:creationId xmlns:p14="http://schemas.microsoft.com/office/powerpoint/2010/main" val="338035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F824F-0879-904C-BF40-7772D8463817}"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C1902E-114E-7F48-B4DF-E20E0F352600}" type="slidenum">
              <a:rPr lang="en-US" smtClean="0"/>
              <a:t>‹#›</a:t>
            </a:fld>
            <a:endParaRPr lang="en-US" dirty="0"/>
          </a:p>
        </p:txBody>
      </p:sp>
    </p:spTree>
    <p:extLst>
      <p:ext uri="{BB962C8B-B14F-4D97-AF65-F5344CB8AC3E}">
        <p14:creationId xmlns:p14="http://schemas.microsoft.com/office/powerpoint/2010/main" val="56776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F824F-0879-904C-BF40-7772D8463817}" type="datetimeFigureOut">
              <a:rPr lang="en-US" smtClean="0"/>
              <a:t>11/13/2015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1902E-114E-7F48-B4DF-E20E0F352600}" type="slidenum">
              <a:rPr lang="en-US" smtClean="0"/>
              <a:t>‹#›</a:t>
            </a:fld>
            <a:endParaRPr lang="en-US" dirty="0"/>
          </a:p>
        </p:txBody>
      </p:sp>
    </p:spTree>
    <p:extLst>
      <p:ext uri="{BB962C8B-B14F-4D97-AF65-F5344CB8AC3E}">
        <p14:creationId xmlns:p14="http://schemas.microsoft.com/office/powerpoint/2010/main" val="4006233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mike@snowparktech.co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josh@snowparktech.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5" y="9843"/>
            <a:ext cx="9144000" cy="830997"/>
          </a:xfrm>
          <a:prstGeom prst="rect">
            <a:avLst/>
          </a:prstGeom>
          <a:solidFill>
            <a:schemeClr val="tx1">
              <a:lumMod val="75000"/>
              <a:lumOff val="25000"/>
            </a:schemeClr>
          </a:solidFill>
        </p:spPr>
        <p:txBody>
          <a:bodyPr wrap="square" rtlCol="0">
            <a:spAutoFit/>
          </a:bodyPr>
          <a:lstStyle/>
          <a:p>
            <a:pPr algn="ctr"/>
            <a:endParaRPr lang="en-US" sz="800" b="1" dirty="0" smtClean="0">
              <a:solidFill>
                <a:srgbClr val="FFFFFF"/>
              </a:solidFill>
              <a:latin typeface="Arial"/>
              <a:cs typeface="Arial"/>
            </a:endParaRPr>
          </a:p>
          <a:p>
            <a:pPr algn="ctr"/>
            <a:r>
              <a:rPr lang="en-US" sz="3200" b="1" dirty="0" smtClean="0">
                <a:solidFill>
                  <a:srgbClr val="FFFFFF"/>
                </a:solidFill>
                <a:latin typeface="Arial"/>
                <a:cs typeface="Arial"/>
              </a:rPr>
              <a:t>PARK METRICS &amp; DATA</a:t>
            </a:r>
          </a:p>
          <a:p>
            <a:pPr algn="ctr"/>
            <a:endParaRPr lang="en-US" sz="800" b="1" dirty="0" smtClean="0">
              <a:solidFill>
                <a:srgbClr val="FFFFFF"/>
              </a:solidFill>
              <a:latin typeface="Arial"/>
              <a:cs typeface="Arial"/>
            </a:endParaRPr>
          </a:p>
        </p:txBody>
      </p:sp>
      <p:pic>
        <p:nvPicPr>
          <p:cNvPr id="4" name="Picture 3"/>
          <p:cNvPicPr>
            <a:picLocks noChangeAspect="1"/>
          </p:cNvPicPr>
          <p:nvPr/>
        </p:nvPicPr>
        <p:blipFill>
          <a:blip r:embed="rId2"/>
          <a:stretch>
            <a:fillRect/>
          </a:stretch>
        </p:blipFill>
        <p:spPr>
          <a:xfrm>
            <a:off x="787400" y="965200"/>
            <a:ext cx="7658100" cy="5067300"/>
          </a:xfrm>
          <a:prstGeom prst="rect">
            <a:avLst/>
          </a:prstGeom>
        </p:spPr>
      </p:pic>
      <p:pic>
        <p:nvPicPr>
          <p:cNvPr id="7" name="Picture 6" descr="Snow Park Tech Long .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66" y="6088025"/>
            <a:ext cx="2946400" cy="679488"/>
          </a:xfrm>
          <a:prstGeom prst="rect">
            <a:avLst/>
          </a:prstGeom>
        </p:spPr>
      </p:pic>
    </p:spTree>
    <p:extLst>
      <p:ext uri="{BB962C8B-B14F-4D97-AF65-F5344CB8AC3E}">
        <p14:creationId xmlns:p14="http://schemas.microsoft.com/office/powerpoint/2010/main" val="2960681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5" y="9843"/>
            <a:ext cx="9144000" cy="707886"/>
          </a:xfrm>
          <a:prstGeom prst="rect">
            <a:avLst/>
          </a:prstGeom>
          <a:solidFill>
            <a:schemeClr val="tx1">
              <a:lumMod val="75000"/>
              <a:lumOff val="25000"/>
            </a:schemeClr>
          </a:solidFill>
        </p:spPr>
        <p:txBody>
          <a:bodyPr wrap="square" rtlCol="0">
            <a:spAutoFit/>
          </a:bodyPr>
          <a:lstStyle/>
          <a:p>
            <a:pPr algn="ctr"/>
            <a:endParaRPr lang="en-US" sz="800" b="1" dirty="0" smtClean="0">
              <a:solidFill>
                <a:srgbClr val="FFFFFF"/>
              </a:solidFill>
              <a:latin typeface="Arial"/>
              <a:cs typeface="Arial"/>
            </a:endParaRPr>
          </a:p>
          <a:p>
            <a:pPr algn="ctr"/>
            <a:r>
              <a:rPr lang="en-US" sz="3200" b="1" dirty="0" smtClean="0">
                <a:solidFill>
                  <a:srgbClr val="FFFFFF"/>
                </a:solidFill>
                <a:latin typeface="Arial"/>
                <a:cs typeface="Arial"/>
              </a:rPr>
              <a:t>Glossary of Terms (Reduced)</a:t>
            </a:r>
            <a:endParaRPr lang="en-US" sz="800" b="1" dirty="0" smtClean="0">
              <a:solidFill>
                <a:srgbClr val="FFFFFF"/>
              </a:solidFill>
              <a:latin typeface="Arial"/>
              <a:cs typeface="Arial"/>
            </a:endParaRPr>
          </a:p>
        </p:txBody>
      </p:sp>
      <p:pic>
        <p:nvPicPr>
          <p:cNvPr id="4" name="Picture 3" descr="SPTLogo_Horizontal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938" y="6458045"/>
            <a:ext cx="1193811" cy="260255"/>
          </a:xfrm>
          <a:prstGeom prst="rect">
            <a:avLst/>
          </a:prstGeom>
        </p:spPr>
      </p:pic>
      <p:sp>
        <p:nvSpPr>
          <p:cNvPr id="5" name="TextBox 4"/>
          <p:cNvSpPr txBox="1"/>
          <p:nvPr/>
        </p:nvSpPr>
        <p:spPr>
          <a:xfrm>
            <a:off x="175856" y="1060823"/>
            <a:ext cx="8792288" cy="5216814"/>
          </a:xfrm>
          <a:prstGeom prst="rect">
            <a:avLst/>
          </a:prstGeom>
          <a:noFill/>
        </p:spPr>
        <p:txBody>
          <a:bodyPr wrap="square" rtlCol="0">
            <a:spAutoFit/>
          </a:bodyPr>
          <a:lstStyle/>
          <a:p>
            <a:pPr>
              <a:spcAft>
                <a:spcPts val="600"/>
              </a:spcAft>
            </a:pPr>
            <a:r>
              <a:rPr lang="en-US" b="1" dirty="0" smtClean="0">
                <a:latin typeface="Arial"/>
                <a:cs typeface="Arial"/>
              </a:rPr>
              <a:t>DECK</a:t>
            </a:r>
          </a:p>
          <a:p>
            <a:pPr marL="285750" indent="-285750">
              <a:spcAft>
                <a:spcPts val="600"/>
              </a:spcAft>
              <a:buFont typeface="Arial"/>
              <a:buChar char="•"/>
            </a:pPr>
            <a:r>
              <a:rPr lang="en-US" b="1" i="1" dirty="0" smtClean="0">
                <a:latin typeface="Arial"/>
                <a:cs typeface="Arial"/>
              </a:rPr>
              <a:t>Deck</a:t>
            </a:r>
            <a:r>
              <a:rPr lang="en-US" b="1" dirty="0" smtClean="0">
                <a:latin typeface="Arial"/>
                <a:cs typeface="Arial"/>
              </a:rPr>
              <a:t> </a:t>
            </a:r>
            <a:r>
              <a:rPr lang="en-US" dirty="0" smtClean="0">
                <a:latin typeface="Arial"/>
                <a:cs typeface="Arial"/>
              </a:rPr>
              <a:t>– The surface between the back of the takeoff and the start of the landing plane (including the knuckle).</a:t>
            </a:r>
          </a:p>
          <a:p>
            <a:pPr marL="285750" indent="-285750">
              <a:spcAft>
                <a:spcPts val="600"/>
              </a:spcAft>
              <a:buFont typeface="Arial"/>
              <a:buChar char="•"/>
            </a:pPr>
            <a:r>
              <a:rPr lang="en-US" b="1" i="1" dirty="0" smtClean="0">
                <a:latin typeface="Arial"/>
                <a:cs typeface="Arial"/>
              </a:rPr>
              <a:t>Fly-By (Bypass) Lane </a:t>
            </a:r>
            <a:r>
              <a:rPr lang="en-US" dirty="0" smtClean="0">
                <a:latin typeface="Arial"/>
                <a:cs typeface="Arial"/>
              </a:rPr>
              <a:t>– The surface on either or both sides of the takeoff which joins the approach transition to the deck.</a:t>
            </a:r>
          </a:p>
          <a:p>
            <a:pPr marL="285750" indent="-285750">
              <a:spcAft>
                <a:spcPts val="600"/>
              </a:spcAft>
              <a:buFont typeface="Arial"/>
              <a:buChar char="•"/>
            </a:pPr>
            <a:r>
              <a:rPr lang="en-US" b="1" i="1" dirty="0" smtClean="0">
                <a:latin typeface="Arial"/>
                <a:cs typeface="Arial"/>
              </a:rPr>
              <a:t>Knuckle</a:t>
            </a:r>
            <a:r>
              <a:rPr lang="en-US" b="1" dirty="0" smtClean="0">
                <a:latin typeface="Arial"/>
                <a:cs typeface="Arial"/>
              </a:rPr>
              <a:t> </a:t>
            </a:r>
            <a:r>
              <a:rPr lang="en-US" dirty="0" smtClean="0">
                <a:latin typeface="Arial"/>
                <a:cs typeface="Arial"/>
              </a:rPr>
              <a:t>– The surface transition between the deck and the landing region.</a:t>
            </a:r>
          </a:p>
          <a:p>
            <a:pPr>
              <a:spcAft>
                <a:spcPts val="600"/>
              </a:spcAft>
            </a:pPr>
            <a:endParaRPr lang="en-US" dirty="0">
              <a:latin typeface="Arial"/>
              <a:cs typeface="Arial"/>
            </a:endParaRPr>
          </a:p>
          <a:p>
            <a:pPr>
              <a:spcAft>
                <a:spcPts val="600"/>
              </a:spcAft>
            </a:pPr>
            <a:r>
              <a:rPr lang="en-US" b="1" dirty="0" smtClean="0">
                <a:latin typeface="Arial"/>
                <a:cs typeface="Arial"/>
              </a:rPr>
              <a:t>LANDING</a:t>
            </a:r>
          </a:p>
          <a:p>
            <a:pPr marL="285750" indent="-285750">
              <a:spcAft>
                <a:spcPts val="600"/>
              </a:spcAft>
              <a:buFont typeface="Arial"/>
              <a:buChar char="•"/>
            </a:pPr>
            <a:r>
              <a:rPr lang="en-US" b="1" i="1" dirty="0" smtClean="0">
                <a:latin typeface="Arial"/>
                <a:cs typeface="Arial"/>
              </a:rPr>
              <a:t>Landing Plane </a:t>
            </a:r>
            <a:r>
              <a:rPr lang="en-US" dirty="0" smtClean="0">
                <a:latin typeface="Arial"/>
                <a:cs typeface="Arial"/>
              </a:rPr>
              <a:t>– The surface between the knuckle and the run-out.</a:t>
            </a:r>
          </a:p>
          <a:p>
            <a:pPr marL="285750" indent="-285750">
              <a:spcAft>
                <a:spcPts val="600"/>
              </a:spcAft>
              <a:buFont typeface="Arial"/>
              <a:buChar char="•"/>
            </a:pPr>
            <a:r>
              <a:rPr lang="en-US" b="1" i="1" dirty="0" smtClean="0">
                <a:latin typeface="Arial"/>
                <a:cs typeface="Arial"/>
              </a:rPr>
              <a:t>Landing Transition/Toe</a:t>
            </a:r>
            <a:r>
              <a:rPr lang="en-US" i="1" dirty="0" smtClean="0">
                <a:latin typeface="Arial"/>
                <a:cs typeface="Arial"/>
              </a:rPr>
              <a:t> </a:t>
            </a:r>
            <a:r>
              <a:rPr lang="en-US" dirty="0" smtClean="0">
                <a:latin typeface="Arial"/>
                <a:cs typeface="Arial"/>
              </a:rPr>
              <a:t>– The transition between the landing region and the run-out.</a:t>
            </a:r>
          </a:p>
          <a:p>
            <a:pPr marL="285750" indent="-285750">
              <a:spcAft>
                <a:spcPts val="600"/>
              </a:spcAft>
              <a:buFont typeface="Arial"/>
              <a:buChar char="•"/>
            </a:pPr>
            <a:r>
              <a:rPr lang="en-US" b="1" i="1" dirty="0" smtClean="0">
                <a:latin typeface="Arial"/>
                <a:cs typeface="Arial"/>
              </a:rPr>
              <a:t>Run-Out</a:t>
            </a:r>
            <a:r>
              <a:rPr lang="en-US" i="1" dirty="0" smtClean="0">
                <a:latin typeface="Arial"/>
                <a:cs typeface="Arial"/>
              </a:rPr>
              <a:t> </a:t>
            </a:r>
            <a:r>
              <a:rPr lang="en-US" dirty="0" smtClean="0">
                <a:latin typeface="Arial"/>
                <a:cs typeface="Arial"/>
              </a:rPr>
              <a:t>– The surface immediately following the end of the landing transition, returning the user to the parent slope. </a:t>
            </a:r>
          </a:p>
          <a:p>
            <a:pPr marL="285750" indent="-285750">
              <a:spcAft>
                <a:spcPts val="600"/>
              </a:spcAft>
              <a:buFont typeface="Arial"/>
              <a:buChar char="•"/>
            </a:pPr>
            <a:r>
              <a:rPr lang="en-US" b="1" i="1" dirty="0" smtClean="0">
                <a:latin typeface="Arial"/>
                <a:cs typeface="Arial"/>
              </a:rPr>
              <a:t>Parent Slope </a:t>
            </a:r>
            <a:r>
              <a:rPr lang="en-US" dirty="0" smtClean="0">
                <a:latin typeface="Arial"/>
                <a:cs typeface="Arial"/>
              </a:rPr>
              <a:t>– the sliding surface within the terrain park upon which the feature is placed or constructed. The surface shape generally changes with position on the slope.</a:t>
            </a:r>
            <a:endParaRPr lang="en-US" b="1" i="1" dirty="0">
              <a:latin typeface="Arial"/>
              <a:cs typeface="Arial"/>
            </a:endParaRPr>
          </a:p>
        </p:txBody>
      </p:sp>
    </p:spTree>
    <p:extLst>
      <p:ext uri="{BB962C8B-B14F-4D97-AF65-F5344CB8AC3E}">
        <p14:creationId xmlns:p14="http://schemas.microsoft.com/office/powerpoint/2010/main" val="634891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5" y="9843"/>
            <a:ext cx="9144000" cy="830997"/>
          </a:xfrm>
          <a:prstGeom prst="rect">
            <a:avLst/>
          </a:prstGeom>
          <a:solidFill>
            <a:schemeClr val="tx1">
              <a:lumMod val="75000"/>
              <a:lumOff val="25000"/>
            </a:schemeClr>
          </a:solidFill>
        </p:spPr>
        <p:txBody>
          <a:bodyPr wrap="square" rtlCol="0">
            <a:spAutoFit/>
          </a:bodyPr>
          <a:lstStyle/>
          <a:p>
            <a:pPr algn="ctr"/>
            <a:endParaRPr lang="en-US" sz="800" b="1" dirty="0" smtClean="0">
              <a:solidFill>
                <a:srgbClr val="FFFFFF"/>
              </a:solidFill>
              <a:latin typeface="Arial"/>
              <a:cs typeface="Arial"/>
            </a:endParaRPr>
          </a:p>
          <a:p>
            <a:pPr algn="ctr"/>
            <a:r>
              <a:rPr lang="en-US" sz="3200" b="1" dirty="0">
                <a:solidFill>
                  <a:srgbClr val="FFFFFF"/>
                </a:solidFill>
                <a:latin typeface="Arial"/>
                <a:cs typeface="Arial"/>
              </a:rPr>
              <a:t>Progression Park Example</a:t>
            </a:r>
          </a:p>
          <a:p>
            <a:pPr algn="ctr"/>
            <a:endParaRPr lang="en-US" sz="800" b="1" dirty="0">
              <a:solidFill>
                <a:srgbClr val="FFFFFF"/>
              </a:solidFill>
              <a:latin typeface="Arial"/>
              <a:cs typeface="Arial"/>
            </a:endParaRPr>
          </a:p>
        </p:txBody>
      </p:sp>
      <p:pic>
        <p:nvPicPr>
          <p:cNvPr id="4" name="Picture 3" descr="SPTLogo_Horizontal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938" y="6458045"/>
            <a:ext cx="1193811" cy="260255"/>
          </a:xfrm>
          <a:prstGeom prst="rect">
            <a:avLst/>
          </a:prstGeom>
        </p:spPr>
      </p:pic>
      <p:sp>
        <p:nvSpPr>
          <p:cNvPr id="5" name="TextBox 4"/>
          <p:cNvSpPr txBox="1"/>
          <p:nvPr/>
        </p:nvSpPr>
        <p:spPr>
          <a:xfrm>
            <a:off x="117475" y="1214011"/>
            <a:ext cx="8953500" cy="830997"/>
          </a:xfrm>
          <a:prstGeom prst="rect">
            <a:avLst/>
          </a:prstGeom>
          <a:noFill/>
        </p:spPr>
        <p:txBody>
          <a:bodyPr wrap="square" rtlCol="0">
            <a:spAutoFit/>
          </a:bodyPr>
          <a:lstStyle/>
          <a:p>
            <a:pPr algn="ctr">
              <a:spcAft>
                <a:spcPts val="600"/>
              </a:spcAft>
            </a:pPr>
            <a:r>
              <a:rPr lang="en-US" sz="2400" dirty="0" smtClean="0">
                <a:cs typeface="Arial"/>
              </a:rPr>
              <a:t>The following examples show what a progression park could look like at your resort.</a:t>
            </a:r>
            <a:endParaRPr lang="en-US" sz="2400" i="1" dirty="0">
              <a:cs typeface="Arial"/>
            </a:endParaRPr>
          </a:p>
        </p:txBody>
      </p:sp>
    </p:spTree>
    <p:extLst>
      <p:ext uri="{BB962C8B-B14F-4D97-AF65-F5344CB8AC3E}">
        <p14:creationId xmlns:p14="http://schemas.microsoft.com/office/powerpoint/2010/main" val="131804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5" y="9843"/>
            <a:ext cx="9144000" cy="830997"/>
          </a:xfrm>
          <a:prstGeom prst="rect">
            <a:avLst/>
          </a:prstGeom>
          <a:solidFill>
            <a:schemeClr val="tx1">
              <a:lumMod val="75000"/>
              <a:lumOff val="25000"/>
            </a:schemeClr>
          </a:solidFill>
        </p:spPr>
        <p:txBody>
          <a:bodyPr wrap="square" rtlCol="0">
            <a:spAutoFit/>
          </a:bodyPr>
          <a:lstStyle/>
          <a:p>
            <a:pPr algn="ctr"/>
            <a:endParaRPr lang="en-US" sz="800" b="1" dirty="0" smtClean="0">
              <a:solidFill>
                <a:srgbClr val="FFFFFF"/>
              </a:solidFill>
              <a:latin typeface="Arial"/>
              <a:cs typeface="Arial"/>
            </a:endParaRPr>
          </a:p>
          <a:p>
            <a:pPr algn="ctr"/>
            <a:r>
              <a:rPr lang="en-US" sz="3200" b="1" dirty="0" smtClean="0">
                <a:solidFill>
                  <a:srgbClr val="FFFFFF"/>
                </a:solidFill>
                <a:latin typeface="Arial"/>
                <a:cs typeface="Arial"/>
              </a:rPr>
              <a:t>Progression Park Example</a:t>
            </a:r>
          </a:p>
          <a:p>
            <a:pPr algn="ctr"/>
            <a:endParaRPr lang="en-US" sz="800" b="1" dirty="0" smtClean="0">
              <a:solidFill>
                <a:srgbClr val="FFFFFF"/>
              </a:solidFill>
              <a:latin typeface="Arial"/>
              <a:cs typeface="Arial"/>
            </a:endParaRPr>
          </a:p>
        </p:txBody>
      </p:sp>
      <p:pic>
        <p:nvPicPr>
          <p:cNvPr id="5" name="Picture 4" descr="SPTLogo_Horizontal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6452245"/>
            <a:ext cx="1425575" cy="310780"/>
          </a:xfrm>
          <a:prstGeom prst="rect">
            <a:avLst/>
          </a:prstGeom>
        </p:spPr>
      </p:pic>
      <p:pic>
        <p:nvPicPr>
          <p:cNvPr id="2" name="Picture 1"/>
          <p:cNvPicPr>
            <a:picLocks noChangeAspect="1"/>
          </p:cNvPicPr>
          <p:nvPr/>
        </p:nvPicPr>
        <p:blipFill rotWithShape="1">
          <a:blip r:embed="rId3"/>
          <a:srcRect l="6093" r="12248"/>
          <a:stretch/>
        </p:blipFill>
        <p:spPr>
          <a:xfrm>
            <a:off x="0" y="850900"/>
            <a:ext cx="9144000" cy="6007100"/>
          </a:xfrm>
          <a:prstGeom prst="rect">
            <a:avLst/>
          </a:prstGeom>
        </p:spPr>
      </p:pic>
    </p:spTree>
    <p:extLst>
      <p:ext uri="{BB962C8B-B14F-4D97-AF65-F5344CB8AC3E}">
        <p14:creationId xmlns:p14="http://schemas.microsoft.com/office/powerpoint/2010/main" val="750217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5" y="9843"/>
            <a:ext cx="9144000" cy="1323439"/>
          </a:xfrm>
          <a:prstGeom prst="rect">
            <a:avLst/>
          </a:prstGeom>
          <a:solidFill>
            <a:schemeClr val="tx1">
              <a:lumMod val="75000"/>
              <a:lumOff val="25000"/>
            </a:schemeClr>
          </a:solidFill>
        </p:spPr>
        <p:txBody>
          <a:bodyPr wrap="square" rtlCol="0">
            <a:spAutoFit/>
          </a:bodyPr>
          <a:lstStyle/>
          <a:p>
            <a:pPr algn="ctr"/>
            <a:endParaRPr lang="en-US" sz="800" b="1" dirty="0" smtClean="0">
              <a:solidFill>
                <a:srgbClr val="FFFFFF"/>
              </a:solidFill>
              <a:latin typeface="Arial"/>
              <a:cs typeface="Arial"/>
            </a:endParaRPr>
          </a:p>
          <a:p>
            <a:pPr algn="ctr"/>
            <a:r>
              <a:rPr lang="en-US" sz="3200" b="1" dirty="0" smtClean="0">
                <a:solidFill>
                  <a:srgbClr val="FFFFFF"/>
                </a:solidFill>
                <a:latin typeface="Arial"/>
                <a:cs typeface="Arial"/>
              </a:rPr>
              <a:t>Progression Park Example</a:t>
            </a:r>
          </a:p>
          <a:p>
            <a:pPr algn="ctr"/>
            <a:endParaRPr lang="en-US" sz="3200" b="1" dirty="0" smtClean="0">
              <a:solidFill>
                <a:srgbClr val="FFFFFF"/>
              </a:solidFill>
              <a:latin typeface="Arial"/>
              <a:cs typeface="Arial"/>
            </a:endParaRPr>
          </a:p>
          <a:p>
            <a:pPr algn="ctr"/>
            <a:endParaRPr lang="en-US" sz="800" b="1" dirty="0" smtClean="0">
              <a:solidFill>
                <a:srgbClr val="FFFFFF"/>
              </a:solidFill>
              <a:latin typeface="Arial"/>
              <a:cs typeface="Arial"/>
            </a:endParaRPr>
          </a:p>
        </p:txBody>
      </p:sp>
      <p:pic>
        <p:nvPicPr>
          <p:cNvPr id="5" name="Picture 4" descr="SPTLogo_Horizontal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6452245"/>
            <a:ext cx="1425575" cy="310780"/>
          </a:xfrm>
          <a:prstGeom prst="rect">
            <a:avLst/>
          </a:prstGeom>
        </p:spPr>
      </p:pic>
      <p:pic>
        <p:nvPicPr>
          <p:cNvPr id="7" name="Picture 6"/>
          <p:cNvPicPr>
            <a:picLocks noChangeAspect="1"/>
          </p:cNvPicPr>
          <p:nvPr/>
        </p:nvPicPr>
        <p:blipFill rotWithShape="1">
          <a:blip r:embed="rId3"/>
          <a:srcRect l="19069"/>
          <a:stretch/>
        </p:blipFill>
        <p:spPr>
          <a:xfrm>
            <a:off x="0" y="840840"/>
            <a:ext cx="9144000" cy="6121400"/>
          </a:xfrm>
          <a:prstGeom prst="rect">
            <a:avLst/>
          </a:prstGeom>
        </p:spPr>
      </p:pic>
    </p:spTree>
    <p:extLst>
      <p:ext uri="{BB962C8B-B14F-4D97-AF65-F5344CB8AC3E}">
        <p14:creationId xmlns:p14="http://schemas.microsoft.com/office/powerpoint/2010/main" val="3136890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5" y="9843"/>
            <a:ext cx="9144000" cy="830997"/>
          </a:xfrm>
          <a:prstGeom prst="rect">
            <a:avLst/>
          </a:prstGeom>
          <a:solidFill>
            <a:schemeClr val="tx1">
              <a:lumMod val="75000"/>
              <a:lumOff val="25000"/>
            </a:schemeClr>
          </a:solidFill>
        </p:spPr>
        <p:txBody>
          <a:bodyPr wrap="square" rtlCol="0">
            <a:spAutoFit/>
          </a:bodyPr>
          <a:lstStyle/>
          <a:p>
            <a:pPr algn="ctr"/>
            <a:endParaRPr lang="en-US" sz="800" b="1" dirty="0" smtClean="0">
              <a:solidFill>
                <a:srgbClr val="FFFFFF"/>
              </a:solidFill>
              <a:latin typeface="Arial"/>
              <a:cs typeface="Arial"/>
            </a:endParaRPr>
          </a:p>
          <a:p>
            <a:pPr algn="ctr"/>
            <a:r>
              <a:rPr lang="en-US" sz="3200" b="1" dirty="0" smtClean="0">
                <a:solidFill>
                  <a:srgbClr val="FFFFFF"/>
                </a:solidFill>
                <a:latin typeface="Arial"/>
                <a:cs typeface="Arial"/>
              </a:rPr>
              <a:t>Thank You</a:t>
            </a:r>
          </a:p>
          <a:p>
            <a:pPr algn="ctr"/>
            <a:endParaRPr lang="en-US" sz="800" b="1" dirty="0" smtClean="0">
              <a:solidFill>
                <a:srgbClr val="FFFFFF"/>
              </a:solidFill>
              <a:latin typeface="Arial"/>
              <a:cs typeface="Arial"/>
            </a:endParaRPr>
          </a:p>
        </p:txBody>
      </p:sp>
      <p:pic>
        <p:nvPicPr>
          <p:cNvPr id="5" name="Picture 4" descr="SPTLogo_Horizontal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6452245"/>
            <a:ext cx="1425575" cy="310780"/>
          </a:xfrm>
          <a:prstGeom prst="rect">
            <a:avLst/>
          </a:prstGeom>
        </p:spPr>
      </p:pic>
      <p:sp>
        <p:nvSpPr>
          <p:cNvPr id="7" name="TextBox 7"/>
          <p:cNvSpPr txBox="1">
            <a:spLocks noChangeArrowheads="1"/>
          </p:cNvSpPr>
          <p:nvPr/>
        </p:nvSpPr>
        <p:spPr bwMode="auto">
          <a:xfrm>
            <a:off x="330200" y="2362200"/>
            <a:ext cx="2454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algn="l" eaLnBrk="1" hangingPunct="1"/>
            <a:r>
              <a:rPr lang="en-US" sz="1200" b="1" dirty="0">
                <a:latin typeface="Times" charset="0"/>
                <a:cs typeface="Times" charset="0"/>
              </a:rPr>
              <a:t>Mike Bettera</a:t>
            </a:r>
          </a:p>
          <a:p>
            <a:pPr algn="l" eaLnBrk="1" hangingPunct="1"/>
            <a:r>
              <a:rPr lang="en-US" sz="1200" b="1" dirty="0">
                <a:latin typeface="Times" charset="0"/>
                <a:cs typeface="Times" charset="0"/>
              </a:rPr>
              <a:t>Director of Operations, SPT Parks</a:t>
            </a:r>
          </a:p>
          <a:p>
            <a:pPr algn="l" eaLnBrk="1" hangingPunct="1"/>
            <a:r>
              <a:rPr lang="en-US" sz="1200" b="1" dirty="0">
                <a:latin typeface="Times" charset="0"/>
                <a:cs typeface="Times" charset="0"/>
              </a:rPr>
              <a:t>E. </a:t>
            </a:r>
            <a:r>
              <a:rPr lang="en-US" sz="1200" b="1" dirty="0">
                <a:latin typeface="Times" charset="0"/>
                <a:cs typeface="Times" charset="0"/>
                <a:hlinkClick r:id="rId3"/>
              </a:rPr>
              <a:t>mike@snowparktech.com</a:t>
            </a:r>
            <a:endParaRPr lang="en-US" sz="1200" b="1" dirty="0">
              <a:latin typeface="Times" charset="0"/>
              <a:cs typeface="Times" charset="0"/>
            </a:endParaRPr>
          </a:p>
          <a:p>
            <a:pPr algn="l" eaLnBrk="1" hangingPunct="1"/>
            <a:r>
              <a:rPr lang="en-US" sz="1200" b="1" dirty="0">
                <a:latin typeface="Times" charset="0"/>
                <a:cs typeface="Times" charset="0"/>
              </a:rPr>
              <a:t>P. (530) 448-0591</a:t>
            </a:r>
          </a:p>
        </p:txBody>
      </p:sp>
      <p:sp>
        <p:nvSpPr>
          <p:cNvPr id="8" name="TextBox 8"/>
          <p:cNvSpPr txBox="1">
            <a:spLocks noChangeArrowheads="1"/>
          </p:cNvSpPr>
          <p:nvPr/>
        </p:nvSpPr>
        <p:spPr bwMode="auto">
          <a:xfrm>
            <a:off x="330200" y="1303338"/>
            <a:ext cx="2428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algn="l" eaLnBrk="1" hangingPunct="1"/>
            <a:r>
              <a:rPr lang="en-US" sz="1200" b="1">
                <a:latin typeface="Times" charset="0"/>
                <a:cs typeface="Times" charset="0"/>
              </a:rPr>
              <a:t>Josh Chauvet</a:t>
            </a:r>
          </a:p>
          <a:p>
            <a:pPr algn="l" eaLnBrk="1" hangingPunct="1"/>
            <a:r>
              <a:rPr lang="en-US" sz="1200" b="1">
                <a:latin typeface="Times" charset="0"/>
                <a:cs typeface="Times" charset="0"/>
              </a:rPr>
              <a:t>Director of Marketing, SPT Parks</a:t>
            </a:r>
          </a:p>
          <a:p>
            <a:pPr algn="l" eaLnBrk="1" hangingPunct="1"/>
            <a:r>
              <a:rPr lang="en-US" sz="1200" b="1">
                <a:latin typeface="Times" charset="0"/>
                <a:cs typeface="Times" charset="0"/>
              </a:rPr>
              <a:t>E. </a:t>
            </a:r>
            <a:r>
              <a:rPr lang="en-US" sz="1200" b="1">
                <a:latin typeface="Times" charset="0"/>
                <a:cs typeface="Times" charset="0"/>
                <a:hlinkClick r:id="rId4"/>
              </a:rPr>
              <a:t>josh@snowparktech.com</a:t>
            </a:r>
            <a:endParaRPr lang="en-US" sz="1200" b="1">
              <a:latin typeface="Times" charset="0"/>
              <a:cs typeface="Times" charset="0"/>
            </a:endParaRPr>
          </a:p>
          <a:p>
            <a:pPr algn="l" eaLnBrk="1" hangingPunct="1"/>
            <a:r>
              <a:rPr lang="en-US" sz="1200" b="1">
                <a:latin typeface="Times" charset="0"/>
                <a:cs typeface="Times" charset="0"/>
              </a:rPr>
              <a:t>P. (949) 338-3816</a:t>
            </a:r>
          </a:p>
        </p:txBody>
      </p:sp>
    </p:spTree>
    <p:extLst>
      <p:ext uri="{BB962C8B-B14F-4D97-AF65-F5344CB8AC3E}">
        <p14:creationId xmlns:p14="http://schemas.microsoft.com/office/powerpoint/2010/main" val="1829870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2613" y="1295400"/>
            <a:ext cx="7986724" cy="2246769"/>
          </a:xfrm>
          <a:prstGeom prst="rect">
            <a:avLst/>
          </a:prstGeom>
          <a:noFill/>
        </p:spPr>
        <p:txBody>
          <a:bodyPr wrap="square" rtlCol="0">
            <a:spAutoFit/>
          </a:bodyPr>
          <a:lstStyle/>
          <a:p>
            <a:pPr marL="285750" indent="-285750">
              <a:buFont typeface="Arial"/>
              <a:buChar char="•"/>
            </a:pPr>
            <a:r>
              <a:rPr lang="en-US" sz="2800" dirty="0" smtClean="0">
                <a:latin typeface="Arial"/>
                <a:cs typeface="Arial"/>
              </a:rPr>
              <a:t>Terrain Park Data &amp; Metrics</a:t>
            </a:r>
          </a:p>
          <a:p>
            <a:endParaRPr lang="en-US" sz="2800" dirty="0">
              <a:latin typeface="Arial"/>
              <a:cs typeface="Arial"/>
            </a:endParaRPr>
          </a:p>
          <a:p>
            <a:pPr marL="285750" indent="-285750">
              <a:buFont typeface="Arial"/>
              <a:buChar char="•"/>
            </a:pPr>
            <a:r>
              <a:rPr lang="en-US" sz="2800" dirty="0" smtClean="0">
                <a:latin typeface="Arial"/>
                <a:cs typeface="Arial"/>
              </a:rPr>
              <a:t>Progression </a:t>
            </a:r>
            <a:r>
              <a:rPr lang="en-US" sz="2800" smtClean="0">
                <a:latin typeface="Arial"/>
                <a:cs typeface="Arial"/>
              </a:rPr>
              <a:t>Park Example</a:t>
            </a:r>
            <a:endParaRPr lang="en-US" sz="2800" dirty="0" smtClean="0">
              <a:latin typeface="Arial"/>
              <a:cs typeface="Arial"/>
            </a:endParaRPr>
          </a:p>
          <a:p>
            <a:pPr lvl="1"/>
            <a:endParaRPr lang="en-US" sz="2800" dirty="0" smtClean="0">
              <a:latin typeface="Arial"/>
              <a:cs typeface="Arial"/>
            </a:endParaRPr>
          </a:p>
          <a:p>
            <a:endParaRPr lang="en-US" sz="2800" dirty="0" smtClean="0">
              <a:latin typeface="Arial"/>
              <a:cs typeface="Arial"/>
            </a:endParaRPr>
          </a:p>
        </p:txBody>
      </p:sp>
      <p:sp>
        <p:nvSpPr>
          <p:cNvPr id="6" name="TextBox 5"/>
          <p:cNvSpPr txBox="1"/>
          <p:nvPr/>
        </p:nvSpPr>
        <p:spPr>
          <a:xfrm>
            <a:off x="3175" y="9843"/>
            <a:ext cx="9144000" cy="830997"/>
          </a:xfrm>
          <a:prstGeom prst="rect">
            <a:avLst/>
          </a:prstGeom>
          <a:solidFill>
            <a:schemeClr val="tx1">
              <a:lumMod val="75000"/>
              <a:lumOff val="25000"/>
            </a:schemeClr>
          </a:solidFill>
        </p:spPr>
        <p:txBody>
          <a:bodyPr wrap="square" rtlCol="0">
            <a:spAutoFit/>
          </a:bodyPr>
          <a:lstStyle/>
          <a:p>
            <a:pPr algn="ctr"/>
            <a:endParaRPr lang="en-US" sz="800" b="1" dirty="0" smtClean="0">
              <a:solidFill>
                <a:srgbClr val="FFFFFF"/>
              </a:solidFill>
              <a:latin typeface="Arial"/>
              <a:cs typeface="Arial"/>
            </a:endParaRPr>
          </a:p>
          <a:p>
            <a:pPr algn="ctr"/>
            <a:r>
              <a:rPr lang="en-US" sz="3200" b="1" dirty="0" smtClean="0">
                <a:solidFill>
                  <a:srgbClr val="FFFFFF"/>
                </a:solidFill>
                <a:latin typeface="Arial"/>
                <a:cs typeface="Arial"/>
              </a:rPr>
              <a:t>AGENDA</a:t>
            </a:r>
          </a:p>
          <a:p>
            <a:pPr algn="ctr"/>
            <a:endParaRPr lang="en-US" sz="800" b="1" dirty="0" smtClean="0">
              <a:solidFill>
                <a:srgbClr val="FFFFFF"/>
              </a:solidFill>
              <a:latin typeface="Arial"/>
              <a:cs typeface="Arial"/>
            </a:endParaRPr>
          </a:p>
        </p:txBody>
      </p:sp>
      <p:pic>
        <p:nvPicPr>
          <p:cNvPr id="4" name="Picture 3" descr="SPTLogo_Horizontal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6452245"/>
            <a:ext cx="1425575" cy="310780"/>
          </a:xfrm>
          <a:prstGeom prst="rect">
            <a:avLst/>
          </a:prstGeom>
        </p:spPr>
      </p:pic>
    </p:spTree>
    <p:extLst>
      <p:ext uri="{BB962C8B-B14F-4D97-AF65-F5344CB8AC3E}">
        <p14:creationId xmlns:p14="http://schemas.microsoft.com/office/powerpoint/2010/main" val="3571215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5" y="-10477"/>
            <a:ext cx="9144000" cy="830997"/>
          </a:xfrm>
          <a:prstGeom prst="rect">
            <a:avLst/>
          </a:prstGeom>
          <a:solidFill>
            <a:schemeClr val="tx1">
              <a:lumMod val="75000"/>
              <a:lumOff val="25000"/>
            </a:schemeClr>
          </a:solidFill>
        </p:spPr>
        <p:txBody>
          <a:bodyPr wrap="square" rtlCol="0">
            <a:spAutoFit/>
          </a:bodyPr>
          <a:lstStyle/>
          <a:p>
            <a:pPr algn="ctr"/>
            <a:endParaRPr lang="en-US" sz="800" b="1" dirty="0" smtClean="0">
              <a:solidFill>
                <a:srgbClr val="FFFFFF"/>
              </a:solidFill>
              <a:latin typeface="Arial"/>
              <a:cs typeface="Arial"/>
            </a:endParaRPr>
          </a:p>
          <a:p>
            <a:pPr algn="ctr"/>
            <a:r>
              <a:rPr lang="en-US" sz="3200" b="1" dirty="0" smtClean="0">
                <a:solidFill>
                  <a:srgbClr val="FFFFFF"/>
                </a:solidFill>
                <a:latin typeface="Arial"/>
                <a:cs typeface="Arial"/>
              </a:rPr>
              <a:t>BENEFITS OF METRICS &amp; DATA</a:t>
            </a:r>
          </a:p>
          <a:p>
            <a:pPr algn="ctr"/>
            <a:endParaRPr lang="en-US" sz="800" b="1" dirty="0" smtClean="0">
              <a:solidFill>
                <a:srgbClr val="FFFFFF"/>
              </a:solidFill>
              <a:latin typeface="Arial"/>
              <a:cs typeface="Arial"/>
            </a:endParaRPr>
          </a:p>
        </p:txBody>
      </p:sp>
      <p:sp>
        <p:nvSpPr>
          <p:cNvPr id="3" name="TextBox 2"/>
          <p:cNvSpPr txBox="1"/>
          <p:nvPr/>
        </p:nvSpPr>
        <p:spPr>
          <a:xfrm>
            <a:off x="546100" y="1104900"/>
            <a:ext cx="8293100" cy="4647426"/>
          </a:xfrm>
          <a:prstGeom prst="rect">
            <a:avLst/>
          </a:prstGeom>
          <a:noFill/>
        </p:spPr>
        <p:txBody>
          <a:bodyPr wrap="square" rtlCol="0">
            <a:spAutoFit/>
          </a:bodyPr>
          <a:lstStyle/>
          <a:p>
            <a:pPr marL="285750" indent="-285750">
              <a:buFont typeface="Arial"/>
              <a:buChar char="•"/>
            </a:pPr>
            <a:r>
              <a:rPr lang="en-US" sz="2400" dirty="0" smtClean="0"/>
              <a:t>Analytical Understanding of Terrain Parks</a:t>
            </a:r>
          </a:p>
          <a:p>
            <a:pPr marL="285750" indent="-285750">
              <a:buFont typeface="Arial"/>
              <a:buChar char="•"/>
            </a:pPr>
            <a:endParaRPr lang="en-US" sz="2400" dirty="0"/>
          </a:p>
          <a:p>
            <a:pPr marL="285750" indent="-285750">
              <a:buFont typeface="Arial"/>
              <a:buChar char="•"/>
            </a:pPr>
            <a:r>
              <a:rPr lang="en-US" sz="2400" dirty="0" smtClean="0"/>
              <a:t>Improved insights allowing for enhanced planning, benchmarking and evaluating</a:t>
            </a:r>
          </a:p>
          <a:p>
            <a:endParaRPr lang="en-US" sz="2400" dirty="0" smtClean="0"/>
          </a:p>
          <a:p>
            <a:pPr marL="285750" indent="-285750">
              <a:buFont typeface="Arial"/>
              <a:buChar char="•"/>
            </a:pPr>
            <a:r>
              <a:rPr lang="en-US" sz="2400" dirty="0" smtClean="0"/>
              <a:t>The ability to make educated and informed decisions, resulting in park program improvements</a:t>
            </a:r>
          </a:p>
          <a:p>
            <a:pPr marL="285750" indent="-285750">
              <a:buFont typeface="Arial"/>
              <a:buChar char="•"/>
            </a:pPr>
            <a:endParaRPr lang="en-US" sz="2400" dirty="0"/>
          </a:p>
          <a:p>
            <a:pPr marL="285750" indent="-285750">
              <a:buFont typeface="Arial"/>
              <a:buChar char="•"/>
            </a:pPr>
            <a:r>
              <a:rPr lang="en-US" sz="2400" dirty="0" smtClean="0"/>
              <a:t>Answer questions that aren’t immediately obvious</a:t>
            </a:r>
          </a:p>
          <a:p>
            <a:pPr marL="285750" indent="-285750">
              <a:buFont typeface="Arial"/>
              <a:buChar char="•"/>
            </a:pPr>
            <a:endParaRPr lang="en-US" sz="2400" dirty="0"/>
          </a:p>
          <a:p>
            <a:pPr marL="285750" indent="-285750">
              <a:buFont typeface="Arial"/>
              <a:buChar char="•"/>
            </a:pPr>
            <a:r>
              <a:rPr lang="en-US" sz="2400" dirty="0" smtClean="0"/>
              <a:t>Allow for on-going comparisons</a:t>
            </a:r>
          </a:p>
          <a:p>
            <a:endParaRPr lang="en-US" sz="1600" dirty="0" smtClean="0"/>
          </a:p>
          <a:p>
            <a:endParaRPr lang="en-US" sz="1600" dirty="0" smtClean="0"/>
          </a:p>
        </p:txBody>
      </p:sp>
      <p:pic>
        <p:nvPicPr>
          <p:cNvPr id="4" name="Picture 3" descr="SPTLogo_Horizontal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6452245"/>
            <a:ext cx="1425575" cy="310780"/>
          </a:xfrm>
          <a:prstGeom prst="rect">
            <a:avLst/>
          </a:prstGeom>
        </p:spPr>
      </p:pic>
    </p:spTree>
    <p:extLst>
      <p:ext uri="{BB962C8B-B14F-4D97-AF65-F5344CB8AC3E}">
        <p14:creationId xmlns:p14="http://schemas.microsoft.com/office/powerpoint/2010/main" val="2412096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5" y="0"/>
            <a:ext cx="9144000" cy="830997"/>
          </a:xfrm>
          <a:prstGeom prst="rect">
            <a:avLst/>
          </a:prstGeom>
          <a:solidFill>
            <a:schemeClr val="tx1">
              <a:lumMod val="75000"/>
              <a:lumOff val="25000"/>
            </a:schemeClr>
          </a:solidFill>
        </p:spPr>
        <p:txBody>
          <a:bodyPr wrap="square" rtlCol="0">
            <a:spAutoFit/>
          </a:bodyPr>
          <a:lstStyle/>
          <a:p>
            <a:pPr algn="ctr"/>
            <a:endParaRPr lang="en-US" sz="800" b="1" dirty="0" smtClean="0">
              <a:solidFill>
                <a:srgbClr val="FFFFFF"/>
              </a:solidFill>
              <a:latin typeface="Arial"/>
              <a:cs typeface="Arial"/>
            </a:endParaRPr>
          </a:p>
          <a:p>
            <a:pPr algn="ctr"/>
            <a:r>
              <a:rPr lang="en-US" sz="3200" b="1" dirty="0" smtClean="0">
                <a:solidFill>
                  <a:srgbClr val="FFFFFF"/>
                </a:solidFill>
                <a:latin typeface="Arial"/>
                <a:cs typeface="Arial"/>
              </a:rPr>
              <a:t>BENEFITS OF TERRAIN PARK METRICS</a:t>
            </a:r>
          </a:p>
          <a:p>
            <a:pPr algn="ctr"/>
            <a:endParaRPr lang="en-US" sz="800" b="1" dirty="0" smtClean="0">
              <a:solidFill>
                <a:srgbClr val="FFFFFF"/>
              </a:solidFill>
              <a:latin typeface="Arial"/>
              <a:cs typeface="Arial"/>
            </a:endParaRPr>
          </a:p>
        </p:txBody>
      </p:sp>
      <p:sp>
        <p:nvSpPr>
          <p:cNvPr id="3" name="TextBox 2"/>
          <p:cNvSpPr txBox="1"/>
          <p:nvPr/>
        </p:nvSpPr>
        <p:spPr>
          <a:xfrm>
            <a:off x="546100" y="1104900"/>
            <a:ext cx="8293100" cy="4801314"/>
          </a:xfrm>
          <a:prstGeom prst="rect">
            <a:avLst/>
          </a:prstGeom>
          <a:noFill/>
        </p:spPr>
        <p:txBody>
          <a:bodyPr wrap="square" rtlCol="0">
            <a:spAutoFit/>
          </a:bodyPr>
          <a:lstStyle/>
          <a:p>
            <a:pPr marL="285750" indent="-285750">
              <a:buFont typeface="Arial"/>
              <a:buChar char="•"/>
            </a:pPr>
            <a:r>
              <a:rPr lang="en-US" sz="2400" dirty="0" smtClean="0"/>
              <a:t>Unify direction and understanding: Management, Department &amp; Staff</a:t>
            </a:r>
          </a:p>
          <a:p>
            <a:pPr marL="285750" indent="-285750">
              <a:buFont typeface="Arial"/>
              <a:buChar char="•"/>
            </a:pPr>
            <a:endParaRPr lang="en-US" sz="2400" dirty="0"/>
          </a:p>
          <a:p>
            <a:pPr marL="285750" indent="-285750">
              <a:buFont typeface="Arial"/>
              <a:buChar char="•"/>
            </a:pPr>
            <a:r>
              <a:rPr lang="en-US" sz="2400" dirty="0" smtClean="0"/>
              <a:t>Increased park usage and guest satisfaction</a:t>
            </a:r>
          </a:p>
          <a:p>
            <a:pPr marL="285750" indent="-285750">
              <a:buFont typeface="Arial"/>
              <a:buChar char="•"/>
            </a:pPr>
            <a:endParaRPr lang="en-US" sz="2400" dirty="0"/>
          </a:p>
          <a:p>
            <a:pPr marL="285750" indent="-285750">
              <a:buFont typeface="Arial"/>
              <a:buChar char="•"/>
            </a:pPr>
            <a:r>
              <a:rPr lang="en-US" sz="2400" dirty="0" smtClean="0"/>
              <a:t>Employee retention and decreased burnout</a:t>
            </a:r>
          </a:p>
          <a:p>
            <a:pPr marL="285750" indent="-285750">
              <a:buFont typeface="Arial"/>
              <a:buChar char="•"/>
            </a:pPr>
            <a:endParaRPr lang="en-US" sz="2400" dirty="0"/>
          </a:p>
          <a:p>
            <a:pPr marL="285750" indent="-285750">
              <a:buFont typeface="Arial"/>
              <a:buChar char="•"/>
            </a:pPr>
            <a:r>
              <a:rPr lang="en-US" sz="2400" dirty="0" smtClean="0"/>
              <a:t>Delivery of a premium product every day</a:t>
            </a:r>
          </a:p>
          <a:p>
            <a:pPr marL="285750" indent="-285750">
              <a:buFont typeface="Arial"/>
              <a:buChar char="•"/>
            </a:pPr>
            <a:endParaRPr lang="en-US" sz="2400" dirty="0"/>
          </a:p>
          <a:p>
            <a:pPr marL="285750" indent="-285750">
              <a:buFont typeface="Arial"/>
              <a:buChar char="•"/>
            </a:pPr>
            <a:r>
              <a:rPr lang="en-US" sz="2400" dirty="0" smtClean="0"/>
              <a:t>Increased efficiencies</a:t>
            </a:r>
          </a:p>
          <a:p>
            <a:pPr marL="285750" indent="-285750">
              <a:buFont typeface="Arial"/>
              <a:buChar char="•"/>
            </a:pPr>
            <a:endParaRPr lang="en-US" sz="2400" dirty="0"/>
          </a:p>
          <a:p>
            <a:pPr marL="285750" indent="-285750">
              <a:buFont typeface="Arial"/>
              <a:buChar char="•"/>
            </a:pPr>
            <a:r>
              <a:rPr lang="en-US" sz="2400" dirty="0" smtClean="0"/>
              <a:t>Industry right-sizing of features and effort focus</a:t>
            </a:r>
          </a:p>
          <a:p>
            <a:endParaRPr lang="en-US" dirty="0" smtClean="0"/>
          </a:p>
        </p:txBody>
      </p:sp>
      <p:pic>
        <p:nvPicPr>
          <p:cNvPr id="4" name="Picture 3" descr="SPTLogo_Horizontal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6452245"/>
            <a:ext cx="1425575" cy="310780"/>
          </a:xfrm>
          <a:prstGeom prst="rect">
            <a:avLst/>
          </a:prstGeom>
        </p:spPr>
      </p:pic>
    </p:spTree>
    <p:extLst>
      <p:ext uri="{BB962C8B-B14F-4D97-AF65-F5344CB8AC3E}">
        <p14:creationId xmlns:p14="http://schemas.microsoft.com/office/powerpoint/2010/main" val="3658624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01582724"/>
              </p:ext>
            </p:extLst>
          </p:nvPr>
        </p:nvGraphicFramePr>
        <p:xfrm>
          <a:off x="148914" y="1247728"/>
          <a:ext cx="8863374" cy="5212342"/>
        </p:xfrm>
        <a:graphic>
          <a:graphicData uri="http://schemas.openxmlformats.org/drawingml/2006/table">
            <a:tbl>
              <a:tblPr/>
              <a:tblGrid>
                <a:gridCol w="2778327"/>
                <a:gridCol w="2028349"/>
                <a:gridCol w="2028349"/>
                <a:gridCol w="2028349"/>
              </a:tblGrid>
              <a:tr h="272719">
                <a:tc>
                  <a:txBody>
                    <a:bodyPr/>
                    <a:lstStyle/>
                    <a:p>
                      <a:pPr algn="l" fontAlgn="b"/>
                      <a:r>
                        <a:rPr lang="en-US" sz="1600" b="0" i="0" u="none" strike="noStrike" dirty="0">
                          <a:solidFill>
                            <a:srgbClr val="000000"/>
                          </a:solidFill>
                          <a:effectLst/>
                          <a:latin typeface="Calibri"/>
                        </a:rPr>
                        <a:t> </a:t>
                      </a:r>
                    </a:p>
                  </a:txBody>
                  <a:tcPr marL="17045" marR="17045" marT="1704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dirty="0">
                          <a:solidFill>
                            <a:srgbClr val="000000"/>
                          </a:solidFill>
                          <a:effectLst/>
                          <a:latin typeface="Calibri"/>
                        </a:rPr>
                        <a:t> </a:t>
                      </a:r>
                    </a:p>
                  </a:txBody>
                  <a:tcPr marL="17045" marR="17045" marT="1704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dirty="0">
                          <a:solidFill>
                            <a:srgbClr val="000000"/>
                          </a:solidFill>
                          <a:effectLst/>
                          <a:latin typeface="Calibri"/>
                        </a:rPr>
                        <a:t> </a:t>
                      </a:r>
                    </a:p>
                  </a:txBody>
                  <a:tcPr marL="17045" marR="17045" marT="1704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dirty="0">
                          <a:solidFill>
                            <a:srgbClr val="000000"/>
                          </a:solidFill>
                          <a:effectLst/>
                          <a:latin typeface="Calibri"/>
                        </a:rPr>
                        <a:t> </a:t>
                      </a:r>
                    </a:p>
                  </a:txBody>
                  <a:tcPr marL="17045" marR="17045" marT="1704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272719">
                <a:tc gridSpan="4">
                  <a:txBody>
                    <a:bodyPr/>
                    <a:lstStyle/>
                    <a:p>
                      <a:pPr algn="ctr" fontAlgn="b"/>
                      <a:r>
                        <a:rPr lang="en-US" sz="1600" b="1" i="0" u="none" strike="noStrike" dirty="0">
                          <a:solidFill>
                            <a:srgbClr val="000000"/>
                          </a:solidFill>
                          <a:effectLst/>
                          <a:latin typeface="Calibri"/>
                        </a:rPr>
                        <a:t>SPT Park Metrics General Sizing Classification*</a:t>
                      </a:r>
                    </a:p>
                  </a:txBody>
                  <a:tcPr marL="17045" marR="17045" marT="17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62492">
                <a:tc>
                  <a:txBody>
                    <a:bodyPr/>
                    <a:lstStyle/>
                    <a:p>
                      <a:pPr algn="l" fontAlgn="ctr"/>
                      <a:r>
                        <a:rPr lang="en-US" sz="1600" b="1" i="0" u="none" strike="noStrike" dirty="0">
                          <a:solidFill>
                            <a:srgbClr val="000000"/>
                          </a:solidFill>
                          <a:effectLst/>
                          <a:latin typeface="Calibri"/>
                        </a:rPr>
                        <a:t> </a:t>
                      </a:r>
                    </a:p>
                  </a:txBody>
                  <a:tcPr marL="17045" marR="17045" marT="170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1" i="0" u="none" strike="noStrike" dirty="0">
                          <a:solidFill>
                            <a:srgbClr val="000000"/>
                          </a:solidFill>
                          <a:effectLst/>
                          <a:latin typeface="Calibri"/>
                        </a:rPr>
                        <a:t>Snow Features</a:t>
                      </a:r>
                    </a:p>
                  </a:txBody>
                  <a:tcPr marL="17045" marR="17045" marT="170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600" b="1" i="0" u="none" strike="noStrike" dirty="0">
                          <a:solidFill>
                            <a:srgbClr val="000000"/>
                          </a:solidFill>
                          <a:effectLst/>
                          <a:latin typeface="Calibri"/>
                        </a:rPr>
                        <a:t>Jib Features</a:t>
                      </a:r>
                    </a:p>
                  </a:txBody>
                  <a:tcPr marL="17045" marR="17045" marT="170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262492">
                <a:tc>
                  <a:txBody>
                    <a:bodyPr/>
                    <a:lstStyle/>
                    <a:p>
                      <a:pPr algn="l" fontAlgn="ctr"/>
                      <a:r>
                        <a:rPr lang="en-US" sz="1600" b="1" i="0" u="none" strike="noStrike" dirty="0">
                          <a:solidFill>
                            <a:srgbClr val="000000"/>
                          </a:solidFill>
                          <a:effectLst/>
                          <a:latin typeface="Calibri"/>
                        </a:rPr>
                        <a:t>Size Designation</a:t>
                      </a:r>
                    </a:p>
                  </a:txBody>
                  <a:tcPr marL="17045" marR="17045" marT="170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1" i="0" u="none" strike="noStrike" dirty="0">
                          <a:solidFill>
                            <a:srgbClr val="000000"/>
                          </a:solidFill>
                          <a:effectLst/>
                          <a:latin typeface="Calibri"/>
                        </a:rPr>
                        <a:t>Deck Length Range</a:t>
                      </a:r>
                    </a:p>
                  </a:txBody>
                  <a:tcPr marL="17045" marR="17045" marT="170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1" i="0" u="none" strike="noStrike" dirty="0">
                          <a:solidFill>
                            <a:srgbClr val="000000"/>
                          </a:solidFill>
                          <a:effectLst/>
                          <a:latin typeface="Calibri"/>
                        </a:rPr>
                        <a:t>Feature Length Range</a:t>
                      </a:r>
                    </a:p>
                  </a:txBody>
                  <a:tcPr marL="17045" marR="17045" marT="170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1" i="0" u="none" strike="noStrike" dirty="0">
                          <a:solidFill>
                            <a:srgbClr val="000000"/>
                          </a:solidFill>
                          <a:effectLst/>
                          <a:latin typeface="Calibri"/>
                        </a:rPr>
                        <a:t>Other Factors</a:t>
                      </a:r>
                    </a:p>
                  </a:txBody>
                  <a:tcPr marL="17045" marR="17045" marT="170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2492">
                <a:tc rowSpan="3">
                  <a:txBody>
                    <a:bodyPr/>
                    <a:lstStyle/>
                    <a:p>
                      <a:pPr algn="l" fontAlgn="ctr"/>
                      <a:r>
                        <a:rPr lang="en-US" sz="1600" b="1" i="0" u="none" strike="noStrike" dirty="0">
                          <a:solidFill>
                            <a:srgbClr val="000000"/>
                          </a:solidFill>
                          <a:effectLst/>
                          <a:latin typeface="Calibri"/>
                        </a:rPr>
                        <a:t>START Parks</a:t>
                      </a:r>
                      <a:br>
                        <a:rPr lang="en-US" sz="1600" b="1" i="0" u="none" strike="noStrike" dirty="0">
                          <a:solidFill>
                            <a:srgbClr val="000000"/>
                          </a:solidFill>
                          <a:effectLst/>
                          <a:latin typeface="Calibri"/>
                        </a:rPr>
                      </a:br>
                      <a:r>
                        <a:rPr lang="en-US" sz="1600" b="1" i="0" u="none" strike="noStrike" dirty="0">
                          <a:solidFill>
                            <a:srgbClr val="000000"/>
                          </a:solidFill>
                          <a:effectLst/>
                          <a:latin typeface="Calibri"/>
                        </a:rPr>
                        <a:t>(Teaching)</a:t>
                      </a:r>
                    </a:p>
                  </a:txBody>
                  <a:tcPr marL="17045" marR="17045" marT="170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fr-FR" sz="1600" b="1" i="0" u="none" strike="noStrike" dirty="0">
                          <a:solidFill>
                            <a:srgbClr val="000000"/>
                          </a:solidFill>
                          <a:effectLst/>
                          <a:latin typeface="Calibri"/>
                        </a:rPr>
                        <a:t>X &lt; 5'</a:t>
                      </a:r>
                    </a:p>
                  </a:txBody>
                  <a:tcPr marL="17045" marR="17045" marT="170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fr-FR" sz="1600" b="1" i="0" u="none" strike="noStrike" dirty="0">
                          <a:solidFill>
                            <a:srgbClr val="000000"/>
                          </a:solidFill>
                          <a:effectLst/>
                          <a:latin typeface="Calibri"/>
                        </a:rPr>
                        <a:t>X &lt; 5'</a:t>
                      </a:r>
                    </a:p>
                  </a:txBody>
                  <a:tcPr marL="17045" marR="17045" marT="170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1" i="0" u="none" strike="noStrike" dirty="0">
                          <a:solidFill>
                            <a:srgbClr val="000000"/>
                          </a:solidFill>
                          <a:effectLst/>
                          <a:latin typeface="Calibri"/>
                        </a:rPr>
                        <a:t>• &lt; 6" off ground</a:t>
                      </a:r>
                    </a:p>
                  </a:txBody>
                  <a:tcPr marL="17045" marR="17045" marT="170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624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1600" b="1" i="0" u="none" strike="noStrike" dirty="0">
                          <a:solidFill>
                            <a:srgbClr val="000000"/>
                          </a:solidFill>
                          <a:effectLst/>
                          <a:latin typeface="Calibri"/>
                        </a:rPr>
                        <a:t>• No kinks</a:t>
                      </a:r>
                    </a:p>
                  </a:txBody>
                  <a:tcPr marL="17045" marR="17045" marT="170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624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1600" b="1" i="0" u="none" strike="noStrike" dirty="0">
                          <a:solidFill>
                            <a:srgbClr val="000000"/>
                          </a:solidFill>
                          <a:effectLst/>
                          <a:latin typeface="Calibri"/>
                        </a:rPr>
                        <a:t>• Ride On</a:t>
                      </a:r>
                    </a:p>
                  </a:txBody>
                  <a:tcPr marL="17045" marR="17045" marT="170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62492">
                <a:tc rowSpan="3">
                  <a:txBody>
                    <a:bodyPr/>
                    <a:lstStyle/>
                    <a:p>
                      <a:pPr algn="l" fontAlgn="ctr"/>
                      <a:r>
                        <a:rPr lang="en-US" sz="1600" b="1" i="0" u="none" strike="noStrike" dirty="0">
                          <a:solidFill>
                            <a:srgbClr val="000000"/>
                          </a:solidFill>
                          <a:effectLst/>
                          <a:latin typeface="Calibri"/>
                        </a:rPr>
                        <a:t>Small</a:t>
                      </a:r>
                    </a:p>
                  </a:txBody>
                  <a:tcPr marL="17045" marR="17045" marT="170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tr-TR" sz="1600" b="1" i="0" u="none" strike="noStrike" dirty="0">
                          <a:solidFill>
                            <a:srgbClr val="000000"/>
                          </a:solidFill>
                          <a:effectLst/>
                          <a:latin typeface="Calibri"/>
                        </a:rPr>
                        <a:t>5' &lt; X &gt; 20'</a:t>
                      </a:r>
                    </a:p>
                  </a:txBody>
                  <a:tcPr marL="17045" marR="17045" marT="170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fr-FR" sz="1600" b="1" i="0" u="none" strike="noStrike" dirty="0">
                          <a:solidFill>
                            <a:srgbClr val="000000"/>
                          </a:solidFill>
                          <a:effectLst/>
                          <a:latin typeface="Calibri"/>
                        </a:rPr>
                        <a:t>5' &lt; X &gt; 15'</a:t>
                      </a:r>
                    </a:p>
                  </a:txBody>
                  <a:tcPr marL="17045" marR="17045" marT="170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1" i="0" u="none" strike="noStrike" dirty="0">
                          <a:solidFill>
                            <a:srgbClr val="000000"/>
                          </a:solidFill>
                          <a:effectLst/>
                          <a:latin typeface="Calibri"/>
                        </a:rPr>
                        <a:t>• &lt; 1.5' off ground</a:t>
                      </a:r>
                    </a:p>
                  </a:txBody>
                  <a:tcPr marL="17045" marR="17045" marT="170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624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1600" b="1" i="0" u="none" strike="noStrike" dirty="0">
                          <a:solidFill>
                            <a:srgbClr val="000000"/>
                          </a:solidFill>
                          <a:effectLst/>
                          <a:latin typeface="Calibri"/>
                        </a:rPr>
                        <a:t>• No kinks</a:t>
                      </a:r>
                    </a:p>
                  </a:txBody>
                  <a:tcPr marL="17045" marR="17045" marT="170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624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1600" b="1" i="0" u="none" strike="noStrike" dirty="0">
                          <a:solidFill>
                            <a:srgbClr val="000000"/>
                          </a:solidFill>
                          <a:effectLst/>
                          <a:latin typeface="Calibri"/>
                        </a:rPr>
                        <a:t>• Ride On</a:t>
                      </a:r>
                    </a:p>
                  </a:txBody>
                  <a:tcPr marL="17045" marR="17045" marT="170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62492">
                <a:tc rowSpan="2">
                  <a:txBody>
                    <a:bodyPr/>
                    <a:lstStyle/>
                    <a:p>
                      <a:pPr algn="l" fontAlgn="ctr"/>
                      <a:r>
                        <a:rPr lang="en-US" sz="1600" b="1" i="0" u="none" strike="noStrike" dirty="0">
                          <a:solidFill>
                            <a:srgbClr val="000000"/>
                          </a:solidFill>
                          <a:effectLst/>
                          <a:latin typeface="Calibri"/>
                        </a:rPr>
                        <a:t>Medium</a:t>
                      </a:r>
                    </a:p>
                  </a:txBody>
                  <a:tcPr marL="17045" marR="17045" marT="170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tr-TR" sz="1600" b="1" i="0" u="none" strike="noStrike" dirty="0">
                          <a:solidFill>
                            <a:srgbClr val="000000"/>
                          </a:solidFill>
                          <a:effectLst/>
                          <a:latin typeface="Calibri"/>
                        </a:rPr>
                        <a:t>20' &lt; X &gt; 40'</a:t>
                      </a:r>
                    </a:p>
                  </a:txBody>
                  <a:tcPr marL="17045" marR="17045" marT="170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fr-FR" sz="1600" b="1" i="0" u="none" strike="noStrike" dirty="0">
                          <a:solidFill>
                            <a:srgbClr val="000000"/>
                          </a:solidFill>
                          <a:effectLst/>
                          <a:latin typeface="Calibri"/>
                        </a:rPr>
                        <a:t>15' &lt; X &gt; 25'</a:t>
                      </a:r>
                    </a:p>
                  </a:txBody>
                  <a:tcPr marL="17045" marR="17045" marT="170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1" i="0" u="none" strike="noStrike" dirty="0">
                          <a:solidFill>
                            <a:srgbClr val="000000"/>
                          </a:solidFill>
                          <a:effectLst/>
                          <a:latin typeface="Calibri"/>
                        </a:rPr>
                        <a:t>• &lt; 3' off ground</a:t>
                      </a:r>
                    </a:p>
                  </a:txBody>
                  <a:tcPr marL="17045" marR="17045" marT="170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624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1600" b="1" i="0" u="none" strike="noStrike" dirty="0">
                          <a:solidFill>
                            <a:srgbClr val="000000"/>
                          </a:solidFill>
                          <a:effectLst/>
                          <a:latin typeface="Calibri"/>
                        </a:rPr>
                        <a:t>• Up to one kink</a:t>
                      </a:r>
                    </a:p>
                  </a:txBody>
                  <a:tcPr marL="17045" marR="17045" marT="170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72719">
                <a:tc>
                  <a:txBody>
                    <a:bodyPr/>
                    <a:lstStyle/>
                    <a:p>
                      <a:pPr algn="l" fontAlgn="ctr"/>
                      <a:r>
                        <a:rPr lang="en-US" sz="1600" b="1" i="0" u="none" strike="noStrike" dirty="0">
                          <a:solidFill>
                            <a:srgbClr val="000000"/>
                          </a:solidFill>
                          <a:effectLst/>
                          <a:latin typeface="Calibri"/>
                        </a:rPr>
                        <a:t>Large**</a:t>
                      </a:r>
                    </a:p>
                  </a:txBody>
                  <a:tcPr marL="17045" marR="17045" marT="170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1" i="0" u="none" strike="noStrike" dirty="0">
                          <a:solidFill>
                            <a:srgbClr val="000000"/>
                          </a:solidFill>
                          <a:effectLst/>
                          <a:latin typeface="Calibri"/>
                        </a:rPr>
                        <a:t>40' &lt; X</a:t>
                      </a:r>
                    </a:p>
                  </a:txBody>
                  <a:tcPr marL="17045" marR="17045" marT="170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600" b="1" i="0" u="none" strike="noStrike" dirty="0">
                          <a:solidFill>
                            <a:srgbClr val="000000"/>
                          </a:solidFill>
                          <a:effectLst/>
                          <a:latin typeface="Calibri"/>
                        </a:rPr>
                        <a:t>25' &lt; X</a:t>
                      </a:r>
                    </a:p>
                  </a:txBody>
                  <a:tcPr marL="17045" marR="17045" marT="170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1" i="0" u="none" strike="noStrike" dirty="0">
                          <a:solidFill>
                            <a:srgbClr val="000000"/>
                          </a:solidFill>
                          <a:effectLst/>
                          <a:latin typeface="Calibri"/>
                        </a:rPr>
                        <a:t>• &gt; 1 kink</a:t>
                      </a:r>
                    </a:p>
                  </a:txBody>
                  <a:tcPr marL="17045" marR="17045" marT="170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492">
                <a:tc>
                  <a:txBody>
                    <a:bodyPr/>
                    <a:lstStyle/>
                    <a:p>
                      <a:pPr algn="l" fontAlgn="ctr"/>
                      <a:r>
                        <a:rPr lang="en-US" sz="1600" b="1" i="0" u="none" strike="noStrike" dirty="0">
                          <a:solidFill>
                            <a:srgbClr val="000000"/>
                          </a:solidFill>
                          <a:effectLst/>
                          <a:latin typeface="Calibri"/>
                        </a:rPr>
                        <a:t> </a:t>
                      </a:r>
                    </a:p>
                  </a:txBody>
                  <a:tcPr marL="17045" marR="17045" marT="1704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600" b="1" i="0" u="none" strike="noStrike" dirty="0">
                          <a:solidFill>
                            <a:srgbClr val="000000"/>
                          </a:solidFill>
                          <a:effectLst/>
                          <a:latin typeface="Calibri"/>
                        </a:rPr>
                        <a:t> </a:t>
                      </a:r>
                    </a:p>
                  </a:txBody>
                  <a:tcPr marL="17045" marR="17045" marT="1704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600" b="1" i="0" u="none" strike="noStrike" dirty="0">
                          <a:solidFill>
                            <a:srgbClr val="000000"/>
                          </a:solidFill>
                          <a:effectLst/>
                          <a:latin typeface="Calibri"/>
                        </a:rPr>
                        <a:t> </a:t>
                      </a:r>
                    </a:p>
                  </a:txBody>
                  <a:tcPr marL="17045" marR="17045" marT="1704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600" b="1" i="0" u="none" strike="noStrike" dirty="0">
                          <a:solidFill>
                            <a:srgbClr val="000000"/>
                          </a:solidFill>
                          <a:effectLst/>
                          <a:latin typeface="Calibri"/>
                        </a:rPr>
                        <a:t> </a:t>
                      </a:r>
                    </a:p>
                  </a:txBody>
                  <a:tcPr marL="17045" marR="17045" marT="1704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998834">
                <a:tc gridSpan="4">
                  <a:txBody>
                    <a:bodyPr/>
                    <a:lstStyle/>
                    <a:p>
                      <a:pPr algn="l" fontAlgn="b"/>
                      <a:r>
                        <a:rPr lang="en-US" sz="1600" b="1" i="0" u="none" strike="noStrike" dirty="0">
                          <a:solidFill>
                            <a:srgbClr val="000000"/>
                          </a:solidFill>
                          <a:effectLst/>
                          <a:latin typeface="Calibri"/>
                        </a:rPr>
                        <a:t>*</a:t>
                      </a:r>
                      <a:r>
                        <a:rPr lang="en-US" sz="1600" b="1" i="1" u="none" strike="noStrike" dirty="0">
                          <a:solidFill>
                            <a:srgbClr val="000000"/>
                          </a:solidFill>
                          <a:effectLst/>
                          <a:latin typeface="Calibri"/>
                        </a:rPr>
                        <a:t> </a:t>
                      </a:r>
                      <a:r>
                        <a:rPr lang="en-US" sz="1600" b="1" i="0" u="none" strike="noStrike" dirty="0">
                          <a:solidFill>
                            <a:srgbClr val="000000"/>
                          </a:solidFill>
                          <a:effectLst/>
                          <a:latin typeface="Calibri"/>
                        </a:rPr>
                        <a:t>Size designations contained within the SPT Park Metrics Sizing Classification worksheet are APPROXIMATE and intended only to be used for creating Measuring Guidelines for data capture purposes. It is also recognized that individual resorts may work outside the established classifications, due to local considerations.</a:t>
                      </a:r>
                    </a:p>
                  </a:txBody>
                  <a:tcPr marL="17045" marR="17045" marT="17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07939">
                <a:tc gridSpan="2">
                  <a:txBody>
                    <a:bodyPr/>
                    <a:lstStyle/>
                    <a:p>
                      <a:pPr algn="l" fontAlgn="b"/>
                      <a:r>
                        <a:rPr lang="en-US" sz="1600" b="1" i="0" u="none" strike="noStrike" dirty="0">
                          <a:solidFill>
                            <a:srgbClr val="000000"/>
                          </a:solidFill>
                          <a:effectLst/>
                          <a:latin typeface="Calibri"/>
                        </a:rPr>
                        <a:t>** Please note any snow features that have a deck length range larger than 60'</a:t>
                      </a:r>
                    </a:p>
                  </a:txBody>
                  <a:tcPr marL="17045" marR="17045" marT="1704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600" b="1" i="0" u="none" strike="noStrike" dirty="0">
                          <a:solidFill>
                            <a:srgbClr val="000000"/>
                          </a:solidFill>
                          <a:effectLst/>
                          <a:latin typeface="Calibri"/>
                        </a:rPr>
                        <a:t> </a:t>
                      </a:r>
                    </a:p>
                  </a:txBody>
                  <a:tcPr marL="17045" marR="17045" marT="1704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1" i="0" u="none" strike="noStrike" dirty="0">
                          <a:solidFill>
                            <a:srgbClr val="000000"/>
                          </a:solidFill>
                          <a:effectLst/>
                          <a:latin typeface="Calibri"/>
                        </a:rPr>
                        <a:t> </a:t>
                      </a:r>
                    </a:p>
                  </a:txBody>
                  <a:tcPr marL="17045" marR="17045" marT="1704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3175" y="9843"/>
            <a:ext cx="9144000" cy="830997"/>
          </a:xfrm>
          <a:prstGeom prst="rect">
            <a:avLst/>
          </a:prstGeom>
          <a:solidFill>
            <a:schemeClr val="tx1">
              <a:lumMod val="75000"/>
              <a:lumOff val="25000"/>
            </a:schemeClr>
          </a:solidFill>
        </p:spPr>
        <p:txBody>
          <a:bodyPr wrap="square" rtlCol="0">
            <a:spAutoFit/>
          </a:bodyPr>
          <a:lstStyle/>
          <a:p>
            <a:pPr algn="ctr"/>
            <a:endParaRPr lang="en-US" sz="800" b="1" dirty="0" smtClean="0">
              <a:solidFill>
                <a:srgbClr val="FFFFFF"/>
              </a:solidFill>
              <a:latin typeface="Arial"/>
              <a:cs typeface="Arial"/>
            </a:endParaRPr>
          </a:p>
          <a:p>
            <a:pPr algn="ctr"/>
            <a:r>
              <a:rPr lang="en-US" sz="3200" b="1" dirty="0" smtClean="0">
                <a:solidFill>
                  <a:srgbClr val="FFFFFF"/>
                </a:solidFill>
                <a:latin typeface="Arial"/>
                <a:cs typeface="Arial"/>
              </a:rPr>
              <a:t>PROGRAM DETAILS – SIZING</a:t>
            </a:r>
          </a:p>
          <a:p>
            <a:pPr algn="ctr"/>
            <a:endParaRPr lang="en-US" sz="800" b="1" dirty="0" smtClean="0">
              <a:solidFill>
                <a:srgbClr val="FFFFFF"/>
              </a:solidFill>
              <a:latin typeface="Arial"/>
              <a:cs typeface="Arial"/>
            </a:endParaRPr>
          </a:p>
        </p:txBody>
      </p:sp>
      <p:pic>
        <p:nvPicPr>
          <p:cNvPr id="6" name="Picture 5" descr="SPTLogo_Horizontal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6452245"/>
            <a:ext cx="1425575" cy="310780"/>
          </a:xfrm>
          <a:prstGeom prst="rect">
            <a:avLst/>
          </a:prstGeom>
        </p:spPr>
      </p:pic>
    </p:spTree>
    <p:extLst>
      <p:ext uri="{BB962C8B-B14F-4D97-AF65-F5344CB8AC3E}">
        <p14:creationId xmlns:p14="http://schemas.microsoft.com/office/powerpoint/2010/main" val="4291440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PTLogo_Horizontal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6452245"/>
            <a:ext cx="1425575" cy="310780"/>
          </a:xfrm>
          <a:prstGeom prst="rect">
            <a:avLst/>
          </a:prstGeom>
        </p:spPr>
      </p:pic>
      <p:sp>
        <p:nvSpPr>
          <p:cNvPr id="11" name="TextBox 10"/>
          <p:cNvSpPr txBox="1"/>
          <p:nvPr/>
        </p:nvSpPr>
        <p:spPr>
          <a:xfrm>
            <a:off x="3175" y="9843"/>
            <a:ext cx="9144000" cy="830997"/>
          </a:xfrm>
          <a:prstGeom prst="rect">
            <a:avLst/>
          </a:prstGeom>
          <a:solidFill>
            <a:schemeClr val="tx1">
              <a:lumMod val="75000"/>
              <a:lumOff val="25000"/>
            </a:schemeClr>
          </a:solidFill>
        </p:spPr>
        <p:txBody>
          <a:bodyPr wrap="square" rtlCol="0">
            <a:spAutoFit/>
          </a:bodyPr>
          <a:lstStyle/>
          <a:p>
            <a:pPr algn="ctr"/>
            <a:endParaRPr lang="en-US" sz="800" b="1" dirty="0" smtClean="0">
              <a:solidFill>
                <a:srgbClr val="FFFFFF"/>
              </a:solidFill>
              <a:latin typeface="Arial"/>
              <a:cs typeface="Arial"/>
            </a:endParaRPr>
          </a:p>
          <a:p>
            <a:pPr algn="ctr"/>
            <a:r>
              <a:rPr lang="en-US" sz="3200" b="1" dirty="0" smtClean="0">
                <a:solidFill>
                  <a:srgbClr val="FFFFFF"/>
                </a:solidFill>
                <a:latin typeface="Arial"/>
                <a:cs typeface="Arial"/>
              </a:rPr>
              <a:t>SPT RESORT RECOMMENDATIONS</a:t>
            </a:r>
          </a:p>
          <a:p>
            <a:pPr algn="ctr"/>
            <a:endParaRPr lang="en-US" sz="800" b="1" dirty="0" smtClean="0">
              <a:solidFill>
                <a:srgbClr val="FFFFFF"/>
              </a:solidFill>
              <a:latin typeface="Arial"/>
              <a:cs typeface="Arial"/>
            </a:endParaRPr>
          </a:p>
        </p:txBody>
      </p:sp>
      <p:graphicFrame>
        <p:nvGraphicFramePr>
          <p:cNvPr id="2" name="Chart 1"/>
          <p:cNvGraphicFramePr/>
          <p:nvPr>
            <p:extLst>
              <p:ext uri="{D42A27DB-BD31-4B8C-83A1-F6EECF244321}">
                <p14:modId xmlns:p14="http://schemas.microsoft.com/office/powerpoint/2010/main" val="1329354657"/>
              </p:ext>
            </p:extLst>
          </p:nvPr>
        </p:nvGraphicFramePr>
        <p:xfrm>
          <a:off x="450850" y="3835400"/>
          <a:ext cx="8229599" cy="24765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546100" y="1104900"/>
            <a:ext cx="8220075" cy="2585323"/>
          </a:xfrm>
          <a:prstGeom prst="rect">
            <a:avLst/>
          </a:prstGeom>
          <a:noFill/>
        </p:spPr>
        <p:txBody>
          <a:bodyPr wrap="square" rtlCol="0">
            <a:spAutoFit/>
          </a:bodyPr>
          <a:lstStyle/>
          <a:p>
            <a:r>
              <a:rPr lang="en-US" dirty="0" smtClean="0"/>
              <a:t>SPT Defines a resort’s Terrain Park “Product Mix” as the features that go into the terrain park. A product mix consists of:</a:t>
            </a:r>
          </a:p>
          <a:p>
            <a:pPr marL="285750" indent="-285750">
              <a:buFont typeface="Arial"/>
              <a:buChar char="•"/>
            </a:pPr>
            <a:r>
              <a:rPr lang="en-US" dirty="0" smtClean="0"/>
              <a:t>Total Number of Terrain Park Features</a:t>
            </a:r>
          </a:p>
          <a:p>
            <a:pPr marL="285750" indent="-285750">
              <a:buFont typeface="Arial"/>
              <a:buChar char="•"/>
            </a:pPr>
            <a:r>
              <a:rPr lang="en-US" dirty="0" smtClean="0"/>
              <a:t>Type of Terrain Park Features: Jumps, Rollers, Berms, Jibs, Boxes, Pipes, &amp; Hips</a:t>
            </a:r>
          </a:p>
          <a:p>
            <a:pPr marL="285750" indent="-285750">
              <a:buFont typeface="Arial"/>
              <a:buChar char="•"/>
            </a:pPr>
            <a:r>
              <a:rPr lang="en-US" dirty="0" smtClean="0"/>
              <a:t>Sizing of Features: Extra Small, Small, Medium, &amp; Large</a:t>
            </a:r>
            <a:endParaRPr lang="en-US" dirty="0"/>
          </a:p>
          <a:p>
            <a:endParaRPr lang="en-US" dirty="0" smtClean="0"/>
          </a:p>
          <a:p>
            <a:r>
              <a:rPr lang="en-US" dirty="0" smtClean="0"/>
              <a:t>Below is an example of a potential sizing product mix for a resort. </a:t>
            </a:r>
            <a:endParaRPr lang="en-US" dirty="0"/>
          </a:p>
          <a:p>
            <a:endParaRPr lang="en-US" dirty="0" smtClean="0"/>
          </a:p>
          <a:p>
            <a:r>
              <a:rPr lang="en-US" dirty="0" smtClean="0"/>
              <a:t>**</a:t>
            </a:r>
            <a:r>
              <a:rPr lang="en-US" i="1" dirty="0" smtClean="0"/>
              <a:t>This is just an example</a:t>
            </a:r>
            <a:endParaRPr lang="en-US" dirty="0" smtClean="0"/>
          </a:p>
        </p:txBody>
      </p:sp>
    </p:spTree>
    <p:extLst>
      <p:ext uri="{BB962C8B-B14F-4D97-AF65-F5344CB8AC3E}">
        <p14:creationId xmlns:p14="http://schemas.microsoft.com/office/powerpoint/2010/main" val="2027289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75" y="9843"/>
            <a:ext cx="9144000" cy="830997"/>
          </a:xfrm>
          <a:prstGeom prst="rect">
            <a:avLst/>
          </a:prstGeom>
          <a:solidFill>
            <a:schemeClr val="tx1">
              <a:lumMod val="75000"/>
              <a:lumOff val="25000"/>
            </a:schemeClr>
          </a:solidFill>
        </p:spPr>
        <p:txBody>
          <a:bodyPr wrap="square" rtlCol="0">
            <a:spAutoFit/>
          </a:bodyPr>
          <a:lstStyle/>
          <a:p>
            <a:pPr algn="ctr"/>
            <a:endParaRPr lang="en-US" sz="800" b="1" dirty="0" smtClean="0">
              <a:solidFill>
                <a:srgbClr val="FFFFFF"/>
              </a:solidFill>
              <a:latin typeface="Arial"/>
              <a:cs typeface="Arial"/>
            </a:endParaRPr>
          </a:p>
          <a:p>
            <a:pPr algn="ctr"/>
            <a:r>
              <a:rPr lang="en-US" sz="3200" b="1" dirty="0" smtClean="0">
                <a:solidFill>
                  <a:srgbClr val="FFFFFF"/>
                </a:solidFill>
                <a:latin typeface="Arial"/>
                <a:cs typeface="Arial"/>
              </a:rPr>
              <a:t>SPT RESORT RECOMMENDATIONS</a:t>
            </a:r>
          </a:p>
          <a:p>
            <a:pPr algn="ctr"/>
            <a:endParaRPr lang="en-US" sz="800" b="1" dirty="0" smtClean="0">
              <a:solidFill>
                <a:srgbClr val="FFFFFF"/>
              </a:solidFill>
              <a:latin typeface="Arial"/>
              <a:cs typeface="Arial"/>
            </a:endParaRPr>
          </a:p>
        </p:txBody>
      </p:sp>
      <p:pic>
        <p:nvPicPr>
          <p:cNvPr id="3" name="Picture 2"/>
          <p:cNvPicPr>
            <a:picLocks noChangeAspect="1"/>
          </p:cNvPicPr>
          <p:nvPr/>
        </p:nvPicPr>
        <p:blipFill>
          <a:blip r:embed="rId3"/>
          <a:stretch>
            <a:fillRect/>
          </a:stretch>
        </p:blipFill>
        <p:spPr>
          <a:xfrm>
            <a:off x="1854200" y="2175693"/>
            <a:ext cx="5422900" cy="4580707"/>
          </a:xfrm>
          <a:prstGeom prst="rect">
            <a:avLst/>
          </a:prstGeom>
        </p:spPr>
      </p:pic>
      <p:sp>
        <p:nvSpPr>
          <p:cNvPr id="5" name="TextBox 4"/>
          <p:cNvSpPr txBox="1"/>
          <p:nvPr/>
        </p:nvSpPr>
        <p:spPr>
          <a:xfrm>
            <a:off x="546100" y="1003300"/>
            <a:ext cx="8220075" cy="1200329"/>
          </a:xfrm>
          <a:prstGeom prst="rect">
            <a:avLst/>
          </a:prstGeom>
          <a:noFill/>
        </p:spPr>
        <p:txBody>
          <a:bodyPr wrap="square" rtlCol="0">
            <a:spAutoFit/>
          </a:bodyPr>
          <a:lstStyle/>
          <a:p>
            <a:r>
              <a:rPr lang="en-US" dirty="0" smtClean="0"/>
              <a:t>The following is an example of how the previous page terrain park  product mix affects the terrain provided for your consumers. Advanced riders can use anything from XS to large features, yet beginners can only use beginner terrain, affecting the number of </a:t>
            </a:r>
            <a:r>
              <a:rPr lang="en-US" dirty="0" err="1" smtClean="0"/>
              <a:t>rideable</a:t>
            </a:r>
            <a:r>
              <a:rPr lang="en-US" dirty="0" smtClean="0"/>
              <a:t> features for this given group of guests. </a:t>
            </a:r>
          </a:p>
        </p:txBody>
      </p:sp>
    </p:spTree>
    <p:extLst>
      <p:ext uri="{BB962C8B-B14F-4D97-AF65-F5344CB8AC3E}">
        <p14:creationId xmlns:p14="http://schemas.microsoft.com/office/powerpoint/2010/main" val="638698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5" y="9843"/>
            <a:ext cx="9144000" cy="707886"/>
          </a:xfrm>
          <a:prstGeom prst="rect">
            <a:avLst/>
          </a:prstGeom>
          <a:solidFill>
            <a:schemeClr val="tx1">
              <a:lumMod val="75000"/>
              <a:lumOff val="25000"/>
            </a:schemeClr>
          </a:solidFill>
        </p:spPr>
        <p:txBody>
          <a:bodyPr wrap="square" rtlCol="0">
            <a:spAutoFit/>
          </a:bodyPr>
          <a:lstStyle/>
          <a:p>
            <a:pPr algn="ctr"/>
            <a:endParaRPr lang="en-US" sz="800" b="1" dirty="0" smtClean="0">
              <a:solidFill>
                <a:srgbClr val="FFFFFF"/>
              </a:solidFill>
              <a:latin typeface="Arial"/>
              <a:cs typeface="Arial"/>
            </a:endParaRPr>
          </a:p>
          <a:p>
            <a:pPr algn="ctr"/>
            <a:r>
              <a:rPr lang="en-US" sz="3200" b="1" dirty="0" smtClean="0">
                <a:solidFill>
                  <a:srgbClr val="FFFFFF"/>
                </a:solidFill>
                <a:latin typeface="Arial"/>
                <a:cs typeface="Arial"/>
              </a:rPr>
              <a:t>Glossary of Terms</a:t>
            </a:r>
            <a:endParaRPr lang="en-US" sz="800" b="1" dirty="0" smtClean="0">
              <a:solidFill>
                <a:srgbClr val="FFFFFF"/>
              </a:solidFill>
              <a:latin typeface="Arial"/>
              <a:cs typeface="Arial"/>
            </a:endParaRPr>
          </a:p>
        </p:txBody>
      </p:sp>
      <p:pic>
        <p:nvPicPr>
          <p:cNvPr id="4" name="Picture 3" descr="SPTLogo_Horizontal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938" y="6458045"/>
            <a:ext cx="1193811" cy="260255"/>
          </a:xfrm>
          <a:prstGeom prst="rect">
            <a:avLst/>
          </a:prstGeom>
        </p:spPr>
      </p:pic>
      <p:sp>
        <p:nvSpPr>
          <p:cNvPr id="5" name="TextBox 4"/>
          <p:cNvSpPr txBox="1"/>
          <p:nvPr/>
        </p:nvSpPr>
        <p:spPr>
          <a:xfrm>
            <a:off x="185738" y="1065213"/>
            <a:ext cx="8953500" cy="2092881"/>
          </a:xfrm>
          <a:prstGeom prst="rect">
            <a:avLst/>
          </a:prstGeom>
          <a:noFill/>
        </p:spPr>
        <p:txBody>
          <a:bodyPr wrap="square" rtlCol="0">
            <a:spAutoFit/>
          </a:bodyPr>
          <a:lstStyle/>
          <a:p>
            <a:pPr algn="ctr">
              <a:spcAft>
                <a:spcPts val="600"/>
              </a:spcAft>
            </a:pPr>
            <a:r>
              <a:rPr lang="en-US" sz="2400" dirty="0" smtClean="0">
                <a:cs typeface="Arial"/>
              </a:rPr>
              <a:t>The NSAA (National Ski Area Association) Glossary of Terms is supplied to help define the components of a jump and create consistency throughout the industry. </a:t>
            </a:r>
          </a:p>
          <a:p>
            <a:pPr algn="ctr">
              <a:spcAft>
                <a:spcPts val="600"/>
              </a:spcAft>
            </a:pPr>
            <a:endParaRPr lang="en-US" sz="2400" dirty="0">
              <a:cs typeface="Arial"/>
            </a:endParaRPr>
          </a:p>
          <a:p>
            <a:pPr algn="ctr">
              <a:spcAft>
                <a:spcPts val="600"/>
              </a:spcAft>
            </a:pPr>
            <a:r>
              <a:rPr lang="en-US" sz="2400" i="1" dirty="0" smtClean="0">
                <a:cs typeface="Arial"/>
              </a:rPr>
              <a:t>**Note: This is a condensed/reduced version</a:t>
            </a:r>
            <a:endParaRPr lang="en-US" sz="2400" i="1" dirty="0">
              <a:cs typeface="Arial"/>
            </a:endParaRPr>
          </a:p>
        </p:txBody>
      </p:sp>
    </p:spTree>
    <p:extLst>
      <p:ext uri="{BB962C8B-B14F-4D97-AF65-F5344CB8AC3E}">
        <p14:creationId xmlns:p14="http://schemas.microsoft.com/office/powerpoint/2010/main" val="2830800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5" y="9843"/>
            <a:ext cx="9144000" cy="707886"/>
          </a:xfrm>
          <a:prstGeom prst="rect">
            <a:avLst/>
          </a:prstGeom>
          <a:solidFill>
            <a:schemeClr val="tx1">
              <a:lumMod val="75000"/>
              <a:lumOff val="25000"/>
            </a:schemeClr>
          </a:solidFill>
        </p:spPr>
        <p:txBody>
          <a:bodyPr wrap="square" rtlCol="0">
            <a:spAutoFit/>
          </a:bodyPr>
          <a:lstStyle/>
          <a:p>
            <a:pPr algn="ctr"/>
            <a:endParaRPr lang="en-US" sz="800" b="1" dirty="0" smtClean="0">
              <a:solidFill>
                <a:srgbClr val="FFFFFF"/>
              </a:solidFill>
              <a:latin typeface="Arial"/>
              <a:cs typeface="Arial"/>
            </a:endParaRPr>
          </a:p>
          <a:p>
            <a:pPr algn="ctr"/>
            <a:r>
              <a:rPr lang="en-US" sz="3200" b="1" dirty="0" smtClean="0">
                <a:solidFill>
                  <a:srgbClr val="FFFFFF"/>
                </a:solidFill>
                <a:latin typeface="Arial"/>
                <a:cs typeface="Arial"/>
              </a:rPr>
              <a:t>Glossary of Terms (Reduced)</a:t>
            </a:r>
            <a:endParaRPr lang="en-US" sz="800" b="1" dirty="0" smtClean="0">
              <a:solidFill>
                <a:srgbClr val="FFFFFF"/>
              </a:solidFill>
              <a:latin typeface="Arial"/>
              <a:cs typeface="Arial"/>
            </a:endParaRPr>
          </a:p>
        </p:txBody>
      </p:sp>
      <p:pic>
        <p:nvPicPr>
          <p:cNvPr id="4" name="Picture 3" descr="SPTLogo_Horizontal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938" y="6458045"/>
            <a:ext cx="1193811" cy="260255"/>
          </a:xfrm>
          <a:prstGeom prst="rect">
            <a:avLst/>
          </a:prstGeom>
        </p:spPr>
      </p:pic>
      <p:sp>
        <p:nvSpPr>
          <p:cNvPr id="5" name="TextBox 4"/>
          <p:cNvSpPr txBox="1"/>
          <p:nvPr/>
        </p:nvSpPr>
        <p:spPr>
          <a:xfrm>
            <a:off x="185738" y="1065213"/>
            <a:ext cx="8953500" cy="1985159"/>
          </a:xfrm>
          <a:prstGeom prst="rect">
            <a:avLst/>
          </a:prstGeom>
          <a:noFill/>
        </p:spPr>
        <p:txBody>
          <a:bodyPr wrap="square" rtlCol="0">
            <a:spAutoFit/>
          </a:bodyPr>
          <a:lstStyle/>
          <a:p>
            <a:pPr algn="just">
              <a:spcAft>
                <a:spcPts val="600"/>
              </a:spcAft>
            </a:pPr>
            <a:r>
              <a:rPr lang="en-US" b="1" dirty="0" smtClean="0">
                <a:latin typeface="Arial"/>
                <a:cs typeface="Arial"/>
              </a:rPr>
              <a:t>APPROACH</a:t>
            </a:r>
          </a:p>
          <a:p>
            <a:pPr marL="285750" indent="-285750" algn="just">
              <a:spcAft>
                <a:spcPts val="600"/>
              </a:spcAft>
              <a:buFont typeface="Arial"/>
              <a:buChar char="•"/>
            </a:pPr>
            <a:r>
              <a:rPr lang="en-US" b="1" i="1" dirty="0" smtClean="0">
                <a:latin typeface="Arial"/>
                <a:cs typeface="Arial"/>
              </a:rPr>
              <a:t>Approach</a:t>
            </a:r>
            <a:r>
              <a:rPr lang="en-US" b="1" dirty="0" smtClean="0">
                <a:latin typeface="Arial"/>
                <a:cs typeface="Arial"/>
              </a:rPr>
              <a:t> </a:t>
            </a:r>
            <a:r>
              <a:rPr lang="en-US" dirty="0" smtClean="0">
                <a:latin typeface="Arial"/>
                <a:cs typeface="Arial"/>
              </a:rPr>
              <a:t>– The downhill sloping surface loading into the approach transition.</a:t>
            </a:r>
          </a:p>
          <a:p>
            <a:pPr marL="285750" indent="-285750" algn="just">
              <a:spcAft>
                <a:spcPts val="600"/>
              </a:spcAft>
              <a:buFont typeface="Arial"/>
              <a:buChar char="•"/>
            </a:pPr>
            <a:r>
              <a:rPr lang="en-US" b="1" i="1" dirty="0" smtClean="0">
                <a:latin typeface="Arial"/>
                <a:cs typeface="Arial"/>
              </a:rPr>
              <a:t>Approach Transition</a:t>
            </a:r>
            <a:r>
              <a:rPr lang="en-US" i="1" dirty="0" smtClean="0">
                <a:latin typeface="Arial"/>
                <a:cs typeface="Arial"/>
              </a:rPr>
              <a:t> </a:t>
            </a:r>
            <a:r>
              <a:rPr lang="en-US" dirty="0" smtClean="0">
                <a:latin typeface="Arial"/>
                <a:cs typeface="Arial"/>
              </a:rPr>
              <a:t>– The curved part of the jump connecting the approach to the takeoff transition.</a:t>
            </a:r>
          </a:p>
          <a:p>
            <a:pPr marL="285750" indent="-285750" algn="just">
              <a:spcAft>
                <a:spcPts val="600"/>
              </a:spcAft>
              <a:buFont typeface="Arial"/>
              <a:buChar char="•"/>
            </a:pPr>
            <a:r>
              <a:rPr lang="en-US" b="1" i="1" dirty="0" smtClean="0">
                <a:latin typeface="Arial"/>
                <a:cs typeface="Arial"/>
              </a:rPr>
              <a:t>Zero </a:t>
            </a:r>
            <a:r>
              <a:rPr lang="en-US" dirty="0" smtClean="0">
                <a:latin typeface="Arial"/>
                <a:cs typeface="Arial"/>
              </a:rPr>
              <a:t>– The point at which the approach meets the takeoff – should be equivalent to zero</a:t>
            </a:r>
            <a:endParaRPr lang="en-US" b="1" i="1" dirty="0">
              <a:latin typeface="Arial"/>
              <a:cs typeface="Arial"/>
            </a:endParaRPr>
          </a:p>
        </p:txBody>
      </p:sp>
      <p:sp>
        <p:nvSpPr>
          <p:cNvPr id="7" name="TextBox 6"/>
          <p:cNvSpPr txBox="1"/>
          <p:nvPr/>
        </p:nvSpPr>
        <p:spPr>
          <a:xfrm>
            <a:off x="193677" y="3429000"/>
            <a:ext cx="8953498" cy="2339102"/>
          </a:xfrm>
          <a:prstGeom prst="rect">
            <a:avLst/>
          </a:prstGeom>
          <a:noFill/>
        </p:spPr>
        <p:txBody>
          <a:bodyPr wrap="square" rtlCol="0">
            <a:spAutoFit/>
          </a:bodyPr>
          <a:lstStyle/>
          <a:p>
            <a:pPr algn="just">
              <a:spcAft>
                <a:spcPts val="600"/>
              </a:spcAft>
            </a:pPr>
            <a:r>
              <a:rPr lang="en-US" b="1" dirty="0" smtClean="0">
                <a:latin typeface="Arial"/>
                <a:cs typeface="Arial"/>
              </a:rPr>
              <a:t>TAKEOFF</a:t>
            </a:r>
          </a:p>
          <a:p>
            <a:pPr marL="285750" indent="-285750" algn="just">
              <a:spcAft>
                <a:spcPts val="600"/>
              </a:spcAft>
              <a:buFont typeface="Arial"/>
              <a:buChar char="•"/>
            </a:pPr>
            <a:r>
              <a:rPr lang="en-US" b="1" i="1" dirty="0" smtClean="0">
                <a:latin typeface="Arial"/>
                <a:cs typeface="Arial"/>
              </a:rPr>
              <a:t>Takeoff Transition </a:t>
            </a:r>
            <a:r>
              <a:rPr lang="en-US" dirty="0" smtClean="0">
                <a:latin typeface="Arial"/>
                <a:cs typeface="Arial"/>
              </a:rPr>
              <a:t>– The part of the takeoff whose surface begins at the horizontal and ends at the takeoff angle.</a:t>
            </a:r>
          </a:p>
          <a:p>
            <a:pPr marL="285750" indent="-285750" algn="just">
              <a:spcAft>
                <a:spcPts val="600"/>
              </a:spcAft>
              <a:buFont typeface="Arial"/>
              <a:buChar char="•"/>
            </a:pPr>
            <a:r>
              <a:rPr lang="en-US" b="1" i="1" dirty="0" smtClean="0">
                <a:latin typeface="Arial"/>
                <a:cs typeface="Arial"/>
              </a:rPr>
              <a:t>Lip</a:t>
            </a:r>
            <a:r>
              <a:rPr lang="en-US" b="1" dirty="0" smtClean="0">
                <a:latin typeface="Arial"/>
                <a:cs typeface="Arial"/>
              </a:rPr>
              <a:t> </a:t>
            </a:r>
            <a:r>
              <a:rPr lang="en-US" dirty="0" smtClean="0">
                <a:latin typeface="Arial"/>
                <a:cs typeface="Arial"/>
              </a:rPr>
              <a:t>– The terminus (last edge) of the takeoff surface.</a:t>
            </a:r>
          </a:p>
          <a:p>
            <a:pPr marL="285750" indent="-285750" algn="just">
              <a:spcAft>
                <a:spcPts val="600"/>
              </a:spcAft>
              <a:buFont typeface="Arial"/>
              <a:buChar char="•"/>
            </a:pPr>
            <a:r>
              <a:rPr lang="en-US" b="1" i="1" dirty="0" smtClean="0">
                <a:latin typeface="Arial"/>
                <a:cs typeface="Arial"/>
              </a:rPr>
              <a:t>Back of the Takeoff</a:t>
            </a:r>
            <a:r>
              <a:rPr lang="en-US" i="1" dirty="0" smtClean="0">
                <a:latin typeface="Arial"/>
                <a:cs typeface="Arial"/>
              </a:rPr>
              <a:t> </a:t>
            </a:r>
            <a:r>
              <a:rPr lang="en-US" dirty="0" smtClean="0">
                <a:latin typeface="Arial"/>
                <a:cs typeface="Arial"/>
              </a:rPr>
              <a:t>– The surface connecting the end of the top of the takeoff to the start of the deck of the jump (or landing region if there is no deck). </a:t>
            </a:r>
          </a:p>
          <a:p>
            <a:pPr marL="285750" indent="-285750" algn="just">
              <a:spcAft>
                <a:spcPts val="600"/>
              </a:spcAft>
              <a:buFont typeface="Arial"/>
              <a:buChar char="•"/>
            </a:pPr>
            <a:endParaRPr lang="en-US" dirty="0">
              <a:latin typeface="Arial"/>
              <a:cs typeface="Arial"/>
            </a:endParaRPr>
          </a:p>
        </p:txBody>
      </p:sp>
    </p:spTree>
    <p:extLst>
      <p:ext uri="{BB962C8B-B14F-4D97-AF65-F5344CB8AC3E}">
        <p14:creationId xmlns:p14="http://schemas.microsoft.com/office/powerpoint/2010/main" val="2248809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28521</TotalTime>
  <Words>1158</Words>
  <Application>Microsoft Office PowerPoint</Application>
  <PresentationFormat>On-screen Show (4:3)</PresentationFormat>
  <Paragraphs>157</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SPT</dc:creator>
  <cp:lastModifiedBy>Heidi</cp:lastModifiedBy>
  <cp:revision>259</cp:revision>
  <cp:lastPrinted>2015-04-10T18:37:39Z</cp:lastPrinted>
  <dcterms:created xsi:type="dcterms:W3CDTF">2015-02-02T22:38:12Z</dcterms:created>
  <dcterms:modified xsi:type="dcterms:W3CDTF">2015-11-14T05:30:29Z</dcterms:modified>
</cp:coreProperties>
</file>