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F25A4-C1EB-4058-892D-1BF7D22D595D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AE17C-3816-4BEA-8DA7-84E5EED7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5CD84-4FF2-4D9B-A3C8-12DD8E1F73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9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3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9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0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7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3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1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7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1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1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8877D-0ED1-42D4-A77F-F7B95FAF94F2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F14F-6DF5-42DE-9CAA-0B3E5ACC3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56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Case Study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1430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4800600"/>
            <a:ext cx="411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Examine the skier in the foreground: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What is your assessment?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What is your development focus?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What actions do you propose? </a:t>
            </a: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To what end? </a:t>
            </a:r>
            <a:r>
              <a:rPr lang="en-US" b="1" i="1" dirty="0" smtClean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3753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Open Skill Methodologies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    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2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Skill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21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Past____________________________________________________________________________________________________________________________________________________________________________</a:t>
            </a:r>
          </a:p>
          <a:p>
            <a:pPr marL="137160" indent="0">
              <a:buNone/>
            </a:pPr>
            <a:r>
              <a:rPr lang="en-US" dirty="0" smtClean="0"/>
              <a:t>Present_________________________________________________________________________________________________________________________________________________________________________</a:t>
            </a:r>
          </a:p>
          <a:p>
            <a:pPr marL="137160" indent="0">
              <a:buNone/>
            </a:pPr>
            <a:r>
              <a:rPr lang="en-US" dirty="0" smtClean="0"/>
              <a:t>Future______________________________________________________________________________________________________________________________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5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837503"/>
              </p:ext>
            </p:extLst>
          </p:nvPr>
        </p:nvGraphicFramePr>
        <p:xfrm>
          <a:off x="0" y="3"/>
          <a:ext cx="9144000" cy="6871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3033"/>
                <a:gridCol w="4570967"/>
              </a:tblGrid>
              <a:tr h="6340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From……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</a:rPr>
                        <a:t>   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To…… 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Technique &amp; Instructor Focus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Learner &amp; Experience Focus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Tell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Questions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Strive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to be Understood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Strive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understand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Task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skills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Learning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and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Interpersonal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Skills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5582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Disciplined conformance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Play and experimentation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Judgment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Empathy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– Humility - Encouragement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Extrinsic Feedback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Intrinsic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Feedback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Extrinsic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motivation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Intrinsic motivation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Knowledge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Curiosity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Command &amp; Control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Autonomy&amp; Self Discovery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Instructor driven process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Collaborative  process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Technical Language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VAKE  + Sensory Language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</a:rPr>
                        <a:t>Managing Time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Managing Energy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  <a:tr h="4364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Deficit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Gap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Possibility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 Gap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21" marR="604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35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pic>
        <p:nvPicPr>
          <p:cNvPr id="6148" name="Picture 4" descr="extreme-ski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" y="533400"/>
            <a:ext cx="729615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i="1" dirty="0">
                <a:solidFill>
                  <a:srgbClr val="FFC000"/>
                </a:solidFill>
              </a:rPr>
              <a:t>People Generally Remember…..</a:t>
            </a:r>
            <a:br>
              <a:rPr lang="en-US" sz="3600" i="1" dirty="0">
                <a:solidFill>
                  <a:srgbClr val="FFC000"/>
                </a:solidFill>
              </a:rPr>
            </a:br>
            <a:r>
              <a:rPr lang="en-US" sz="3600" i="1" dirty="0">
                <a:solidFill>
                  <a:srgbClr val="FFC000"/>
                </a:solidFill>
              </a:rPr>
              <a:t/>
            </a:r>
            <a:br>
              <a:rPr lang="en-US" sz="3600" i="1" dirty="0">
                <a:solidFill>
                  <a:srgbClr val="FFC000"/>
                </a:solidFill>
              </a:rPr>
            </a:br>
            <a:r>
              <a:rPr lang="en-US" sz="3600" i="1" dirty="0">
                <a:solidFill>
                  <a:srgbClr val="FFC000"/>
                </a:solidFill>
              </a:rPr>
              <a:t>10% of what they READ</a:t>
            </a:r>
            <a:br>
              <a:rPr lang="en-US" sz="3600" i="1" dirty="0">
                <a:solidFill>
                  <a:srgbClr val="FFC000"/>
                </a:solidFill>
              </a:rPr>
            </a:br>
            <a:r>
              <a:rPr lang="en-US" sz="3600" i="1" dirty="0">
                <a:solidFill>
                  <a:srgbClr val="FFC000"/>
                </a:solidFill>
              </a:rPr>
              <a:t>20% of what they HEAR</a:t>
            </a:r>
            <a:br>
              <a:rPr lang="en-US" sz="3600" i="1" dirty="0">
                <a:solidFill>
                  <a:srgbClr val="FFC000"/>
                </a:solidFill>
              </a:rPr>
            </a:br>
            <a:r>
              <a:rPr lang="en-US" sz="3600" i="1" dirty="0">
                <a:solidFill>
                  <a:srgbClr val="FFC000"/>
                </a:solidFill>
              </a:rPr>
              <a:t>30% of what they SEE</a:t>
            </a:r>
            <a:br>
              <a:rPr lang="en-US" sz="3600" i="1" dirty="0">
                <a:solidFill>
                  <a:srgbClr val="FFC000"/>
                </a:solidFill>
              </a:rPr>
            </a:br>
            <a:r>
              <a:rPr lang="en-US" sz="3600" i="1" dirty="0">
                <a:solidFill>
                  <a:srgbClr val="FFC000"/>
                </a:solidFill>
              </a:rPr>
              <a:t>50% of what they SEE and HEAR</a:t>
            </a:r>
            <a:br>
              <a:rPr lang="en-US" sz="3600" i="1" dirty="0">
                <a:solidFill>
                  <a:srgbClr val="FFC000"/>
                </a:solidFill>
              </a:rPr>
            </a:br>
            <a:r>
              <a:rPr lang="en-US" sz="3600" i="1" dirty="0">
                <a:solidFill>
                  <a:srgbClr val="FFC000"/>
                </a:solidFill>
              </a:rPr>
              <a:t>70% of what they SAY or WRITE</a:t>
            </a:r>
            <a:br>
              <a:rPr lang="en-US" sz="3600" i="1" dirty="0">
                <a:solidFill>
                  <a:srgbClr val="FFC000"/>
                </a:solidFill>
              </a:rPr>
            </a:br>
            <a:r>
              <a:rPr lang="en-US" sz="3600" i="1" dirty="0">
                <a:solidFill>
                  <a:srgbClr val="FFC000"/>
                </a:solidFill>
              </a:rPr>
              <a:t>90% of what they DO!</a:t>
            </a:r>
          </a:p>
          <a:p>
            <a:pPr eaLnBrk="1" hangingPunct="1"/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746987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29600" cy="1143000"/>
          </a:xfrm>
          <a:solidFill>
            <a:schemeClr val="tx1">
              <a:lumMod val="6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Parker Palmer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</p:txBody>
      </p:sp>
      <p:pic>
        <p:nvPicPr>
          <p:cNvPr id="1026" name="Picture 2" descr="C:\Users\Owner\Pictures\winter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153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4196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“</a:t>
            </a:r>
            <a:r>
              <a:rPr lang="en-US" sz="4800" i="1" dirty="0">
                <a:solidFill>
                  <a:schemeClr val="bg1"/>
                </a:solidFill>
                <a:latin typeface="Brush Script MT" pitchFamily="66" charset="0"/>
              </a:rPr>
              <a:t>Technique is used until the </a:t>
            </a:r>
            <a:endParaRPr lang="en-US" sz="4800" i="1" dirty="0" smtClean="0">
              <a:solidFill>
                <a:schemeClr val="bg1"/>
              </a:solidFill>
              <a:latin typeface="Brush Script MT" pitchFamily="66" charset="0"/>
            </a:endParaRPr>
          </a:p>
          <a:p>
            <a:r>
              <a:rPr lang="en-US" sz="4800" i="1" dirty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en-US" sz="4800" i="1" dirty="0" smtClean="0">
                <a:solidFill>
                  <a:schemeClr val="bg1"/>
                </a:solidFill>
                <a:latin typeface="Brush Script MT" pitchFamily="66" charset="0"/>
              </a:rPr>
              <a:t> real teacher </a:t>
            </a:r>
            <a:r>
              <a:rPr lang="en-US" sz="4800" i="1" dirty="0">
                <a:solidFill>
                  <a:schemeClr val="bg1"/>
                </a:solidFill>
                <a:latin typeface="Brush Script MT" pitchFamily="66" charset="0"/>
              </a:rPr>
              <a:t>shows up”.</a:t>
            </a:r>
          </a:p>
        </p:txBody>
      </p:sp>
    </p:spTree>
    <p:extLst>
      <p:ext uri="{BB962C8B-B14F-4D97-AF65-F5344CB8AC3E}">
        <p14:creationId xmlns:p14="http://schemas.microsoft.com/office/powerpoint/2010/main" val="717127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136339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/>
              <a:t>KNAPP, B. (1967) </a:t>
            </a:r>
            <a:r>
              <a:rPr lang="en-US" sz="2000" b="1" i="1" dirty="0"/>
              <a:t>Skill in Sport: The </a:t>
            </a:r>
            <a:r>
              <a:rPr lang="en-US" sz="2000" b="1" i="1" dirty="0" err="1" smtClean="0"/>
              <a:t>Atrainment</a:t>
            </a:r>
            <a:r>
              <a:rPr lang="en-US" sz="2000" b="1" i="1" dirty="0" smtClean="0"/>
              <a:t> </a:t>
            </a:r>
            <a:r>
              <a:rPr lang="en-US" sz="2000" b="1" i="1" dirty="0"/>
              <a:t>of Proficiency</a:t>
            </a:r>
            <a:r>
              <a:rPr lang="en-US" sz="2000" b="1" dirty="0"/>
              <a:t>. Routledge &amp; Kegan </a:t>
            </a:r>
            <a:r>
              <a:rPr lang="en-US" sz="2000" b="1" dirty="0" smtClean="0"/>
              <a:t>Paul</a:t>
            </a:r>
          </a:p>
          <a:p>
            <a:pPr lvl="0"/>
            <a:endParaRPr lang="en-US" sz="2000" b="1" dirty="0"/>
          </a:p>
          <a:p>
            <a:pPr lvl="0"/>
            <a:r>
              <a:rPr lang="en-US" sz="2000" b="1" dirty="0"/>
              <a:t>GALLIGAN, F. et al. (2000)Acquiring Skill In: GALLIGAN, F. et al., </a:t>
            </a:r>
            <a:r>
              <a:rPr lang="en-US" sz="2000" b="1" i="1" dirty="0"/>
              <a:t>Advanced PE for </a:t>
            </a:r>
            <a:r>
              <a:rPr lang="en-US" sz="2000" b="1" i="1" dirty="0" err="1"/>
              <a:t>Edexcel</a:t>
            </a:r>
            <a:r>
              <a:rPr lang="en-US" sz="2000" b="1" dirty="0"/>
              <a:t>. 1st ed. Bath: Bath Press, p. </a:t>
            </a:r>
            <a:r>
              <a:rPr lang="en-US" sz="2000" b="1" dirty="0" smtClean="0"/>
              <a:t>102-108</a:t>
            </a:r>
          </a:p>
          <a:p>
            <a:pPr lvl="0"/>
            <a:endParaRPr lang="en-US" sz="2000" b="1" dirty="0"/>
          </a:p>
          <a:p>
            <a:pPr lvl="0"/>
            <a:r>
              <a:rPr lang="en-US" sz="2000" b="1" dirty="0"/>
              <a:t>DAVIS, B. et al. (2000) The Nature and classification of skill. In: </a:t>
            </a:r>
            <a:r>
              <a:rPr lang="en-US" sz="2000" b="1" i="1" dirty="0"/>
              <a:t>DAVIS, B. et al. Physical Education and the study of sport</a:t>
            </a:r>
            <a:r>
              <a:rPr lang="en-US" sz="2000" b="1" dirty="0"/>
              <a:t>. 4th ed. Spain: Harcourt Publishers, p. 284-285</a:t>
            </a:r>
          </a:p>
        </p:txBody>
      </p:sp>
    </p:spTree>
    <p:extLst>
      <p:ext uri="{BB962C8B-B14F-4D97-AF65-F5344CB8AC3E}">
        <p14:creationId xmlns:p14="http://schemas.microsoft.com/office/powerpoint/2010/main" val="170457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Open/Closed Skills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Objectives:</a:t>
            </a:r>
          </a:p>
          <a:p>
            <a:r>
              <a:rPr lang="en-US" dirty="0" smtClean="0"/>
              <a:t>Develop a shared understanding of the distinction between the two types of skills.</a:t>
            </a:r>
          </a:p>
          <a:p>
            <a:r>
              <a:rPr lang="en-US" dirty="0" smtClean="0"/>
              <a:t>Identify ‘open skill’- appropriate teaching methods.</a:t>
            </a:r>
          </a:p>
          <a:p>
            <a:r>
              <a:rPr lang="en-US" dirty="0" smtClean="0"/>
              <a:t>Identify the ‘open skill’ instructor competencies.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3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8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Skill Distinction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31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u="sng" dirty="0"/>
              <a:t>Open Motor </a:t>
            </a:r>
            <a:r>
              <a:rPr lang="en-US" sz="3800" b="1" u="sng" dirty="0" smtClean="0"/>
              <a:t>Skills</a:t>
            </a:r>
          </a:p>
          <a:p>
            <a:r>
              <a:rPr lang="en-US" sz="3800" b="1" dirty="0" smtClean="0"/>
              <a:t>Unstable environment</a:t>
            </a:r>
          </a:p>
          <a:p>
            <a:r>
              <a:rPr lang="en-US" sz="3800" b="1" dirty="0" smtClean="0"/>
              <a:t>Many and changing variables (internal – external)</a:t>
            </a:r>
          </a:p>
          <a:p>
            <a:r>
              <a:rPr lang="en-US" sz="3800" b="1" dirty="0" smtClean="0"/>
              <a:t>Start -, mid- and end points of skill execution are to a great extent externally dictated</a:t>
            </a:r>
          </a:p>
          <a:p>
            <a:r>
              <a:rPr lang="en-US" sz="3800" b="1" dirty="0" smtClean="0"/>
              <a:t>Repeated decision making required</a:t>
            </a:r>
          </a:p>
          <a:p>
            <a:r>
              <a:rPr lang="en-US" sz="3800" b="1" dirty="0" smtClean="0"/>
              <a:t>Timing, duration and intensity of skill execution is externally (people, environment) dictated. </a:t>
            </a:r>
          </a:p>
          <a:p>
            <a:r>
              <a:rPr lang="en-US" sz="3800" b="1" dirty="0" smtClean="0"/>
              <a:t>Feedback from task, environment, perception. </a:t>
            </a:r>
          </a:p>
          <a:p>
            <a:pPr marL="0" indent="0">
              <a:buNone/>
            </a:pPr>
            <a:endParaRPr lang="en-US" sz="3800" b="1" dirty="0"/>
          </a:p>
          <a:p>
            <a:pPr marL="0" indent="0">
              <a:buNone/>
            </a:pPr>
            <a:r>
              <a:rPr lang="en-US" sz="3800" b="1" u="sng" dirty="0"/>
              <a:t>Closed Motor Skills</a:t>
            </a:r>
          </a:p>
          <a:p>
            <a:r>
              <a:rPr lang="en-US" sz="3800" b="1" dirty="0" smtClean="0"/>
              <a:t>Stationary environment</a:t>
            </a:r>
          </a:p>
          <a:p>
            <a:r>
              <a:rPr lang="en-US" sz="3800" b="1" dirty="0" smtClean="0"/>
              <a:t>No or very limited variables (internal – external)</a:t>
            </a:r>
          </a:p>
          <a:p>
            <a:r>
              <a:rPr lang="en-US" sz="3800" b="1" dirty="0" smtClean="0"/>
              <a:t>Performer dictates timing and extent </a:t>
            </a:r>
          </a:p>
          <a:p>
            <a:r>
              <a:rPr lang="en-US" sz="4000" b="1" dirty="0" smtClean="0"/>
              <a:t>Typically done in solo performance</a:t>
            </a:r>
          </a:p>
          <a:p>
            <a:r>
              <a:rPr lang="en-US" sz="4000" b="1" dirty="0" smtClean="0"/>
              <a:t>Easier to learn</a:t>
            </a:r>
          </a:p>
          <a:p>
            <a:r>
              <a:rPr lang="en-US" sz="3600" b="1" dirty="0" smtClean="0"/>
              <a:t>Feedback is task specific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6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33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The Skill Spectrum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Closed						    Open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</a:t>
            </a:r>
            <a:r>
              <a:rPr lang="en-US" sz="2800" dirty="0" smtClean="0"/>
              <a:t>Mixed</a:t>
            </a: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Teachable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                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Learnable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*Self paced                                                             * Externally paced</a:t>
            </a:r>
          </a:p>
          <a:p>
            <a:pPr marL="0" indent="0">
              <a:buNone/>
            </a:pPr>
            <a:r>
              <a:rPr lang="en-US" sz="2400" dirty="0" smtClean="0"/>
              <a:t>*Massed practice                                                  * Distributed practice        </a:t>
            </a:r>
          </a:p>
          <a:p>
            <a:pPr marL="0" indent="0">
              <a:buNone/>
            </a:pPr>
            <a:r>
              <a:rPr lang="en-US" sz="2400" dirty="0" smtClean="0"/>
              <a:t>*Drill – Fixed skill                                                 * Experimentation     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Tennis - Diving - Skiing – Boarding - Basket Ball – Golf – Other?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Left-Right Arrow 3"/>
          <p:cNvSpPr/>
          <p:nvPr/>
        </p:nvSpPr>
        <p:spPr>
          <a:xfrm>
            <a:off x="1914833" y="2338848"/>
            <a:ext cx="5181600" cy="22860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s2.hubimg.com/u/7361471_f5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52500"/>
            <a:ext cx="5867400" cy="4610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77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2.hubimg.com/u/7361495_f26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2578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738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2.hubimg.com/u/7361487_f26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4102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20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1.hubimg.com/u/7361520_f52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571625"/>
            <a:ext cx="4953000" cy="371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986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HN.608021349171855948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6172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66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379</Words>
  <Application>Microsoft Office PowerPoint</Application>
  <PresentationFormat>On-screen Show (4:3)</PresentationFormat>
  <Paragraphs>101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Open/Closed Skills</vt:lpstr>
      <vt:lpstr>Skill Distinction</vt:lpstr>
      <vt:lpstr>The Skill Spectrum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Study</vt:lpstr>
      <vt:lpstr>Open Skill Methodologies</vt:lpstr>
      <vt:lpstr>Open Skill Competencies</vt:lpstr>
      <vt:lpstr>The Magic of Questions</vt:lpstr>
      <vt:lpstr>PowerPoint Presentation</vt:lpstr>
      <vt:lpstr>PowerPoint Presentation</vt:lpstr>
      <vt:lpstr>Parker Palmer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Heidi</cp:lastModifiedBy>
  <cp:revision>1</cp:revision>
  <dcterms:created xsi:type="dcterms:W3CDTF">2014-11-22T21:15:57Z</dcterms:created>
  <dcterms:modified xsi:type="dcterms:W3CDTF">2014-11-25T04:45:04Z</dcterms:modified>
</cp:coreProperties>
</file>